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59"/>
  </p:notesMasterIdLst>
  <p:sldIdLst>
    <p:sldId id="574" r:id="rId2"/>
    <p:sldId id="575" r:id="rId3"/>
    <p:sldId id="576" r:id="rId4"/>
    <p:sldId id="577" r:id="rId5"/>
    <p:sldId id="578" r:id="rId6"/>
    <p:sldId id="579" r:id="rId7"/>
    <p:sldId id="580" r:id="rId8"/>
    <p:sldId id="581" r:id="rId9"/>
    <p:sldId id="582" r:id="rId10"/>
    <p:sldId id="583" r:id="rId11"/>
    <p:sldId id="584" r:id="rId12"/>
    <p:sldId id="585" r:id="rId13"/>
    <p:sldId id="586" r:id="rId14"/>
    <p:sldId id="587" r:id="rId15"/>
    <p:sldId id="588" r:id="rId16"/>
    <p:sldId id="589" r:id="rId17"/>
    <p:sldId id="590" r:id="rId18"/>
    <p:sldId id="591" r:id="rId19"/>
    <p:sldId id="592" r:id="rId20"/>
    <p:sldId id="593" r:id="rId21"/>
    <p:sldId id="594" r:id="rId22"/>
    <p:sldId id="595" r:id="rId23"/>
    <p:sldId id="596" r:id="rId24"/>
    <p:sldId id="597" r:id="rId25"/>
    <p:sldId id="598" r:id="rId26"/>
    <p:sldId id="599" r:id="rId27"/>
    <p:sldId id="600" r:id="rId28"/>
    <p:sldId id="601" r:id="rId29"/>
    <p:sldId id="602" r:id="rId30"/>
    <p:sldId id="630" r:id="rId31"/>
    <p:sldId id="603" r:id="rId32"/>
    <p:sldId id="604" r:id="rId33"/>
    <p:sldId id="605" r:id="rId34"/>
    <p:sldId id="606" r:id="rId35"/>
    <p:sldId id="607" r:id="rId36"/>
    <p:sldId id="608" r:id="rId37"/>
    <p:sldId id="609" r:id="rId38"/>
    <p:sldId id="610" r:id="rId39"/>
    <p:sldId id="611" r:id="rId40"/>
    <p:sldId id="612" r:id="rId41"/>
    <p:sldId id="613" r:id="rId42"/>
    <p:sldId id="614" r:id="rId43"/>
    <p:sldId id="615" r:id="rId44"/>
    <p:sldId id="616" r:id="rId45"/>
    <p:sldId id="617" r:id="rId46"/>
    <p:sldId id="618" r:id="rId47"/>
    <p:sldId id="619" r:id="rId48"/>
    <p:sldId id="620" r:id="rId49"/>
    <p:sldId id="621" r:id="rId50"/>
    <p:sldId id="622" r:id="rId51"/>
    <p:sldId id="623" r:id="rId52"/>
    <p:sldId id="624" r:id="rId53"/>
    <p:sldId id="625" r:id="rId54"/>
    <p:sldId id="626" r:id="rId55"/>
    <p:sldId id="627" r:id="rId56"/>
    <p:sldId id="628" r:id="rId57"/>
    <p:sldId id="629" r:id="rId58"/>
  </p:sldIdLst>
  <p:sldSz cx="12192000" cy="6858000"/>
  <p:notesSz cx="6858000" cy="9144000"/>
  <p:embeddedFontLst>
    <p:embeddedFont>
      <p:font typeface="Segoe UI Black" panose="020B0A02040204020203" pitchFamily="34" charset="0"/>
      <p:bold r:id="rId60"/>
      <p:boldItalic r:id="rId61"/>
    </p:embeddedFont>
    <p:embeddedFont>
      <p:font typeface="Wingdings 2" panose="05020102010507070707" pitchFamily="18" charset="2"/>
      <p:regular r:id="rId62"/>
    </p:embeddedFont>
    <p:embeddedFont>
      <p:font typeface="Consolas" panose="020B0609020204030204" pitchFamily="49" charset="0"/>
      <p:regular r:id="rId63"/>
      <p:bold r:id="rId64"/>
      <p:italic r:id="rId65"/>
      <p:boldItalic r:id="rId66"/>
    </p:embeddedFont>
    <p:embeddedFont>
      <p:font typeface="Roboto Condensed Light" panose="020B0604020202020204" charset="0"/>
      <p:regular r:id="rId67"/>
      <p:italic r:id="rId68"/>
    </p:embeddedFont>
    <p:embeddedFont>
      <p:font typeface="Roboto Condensed" panose="020B060402020202020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Wingdings 3" panose="05040102010807070707" pitchFamily="18" charset="2"/>
      <p:regular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bnOqwMgioxK/8OC4u6dZOw==" hashData="k+ABZcY9MrhWF5vel9DKj1r6aVDXugsHcNkL4M7jEnMgIERTShDDa+9Xsw/TtOqH4fDkdgJfjBl8SJezjCq18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4337"/>
    <a:srgbClr val="890E4F"/>
    <a:srgbClr val="FA6060"/>
    <a:srgbClr val="301B92"/>
    <a:srgbClr val="673BB7"/>
    <a:srgbClr val="607D8B"/>
    <a:srgbClr val="ED524F"/>
    <a:srgbClr val="B71B1C"/>
    <a:srgbClr val="D81A60"/>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varScale="1">
        <p:scale>
          <a:sx n="70" d="100"/>
          <a:sy n="70" d="100"/>
        </p:scale>
        <p:origin x="572" y="44"/>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mish Vadodariya" userId="d2e325c0593a319e" providerId="LiveId" clId="{0F675715-7BC5-419F-A852-9E939943AA9D}"/>
    <pc:docChg chg="undo custSel addSld delSld modSld">
      <pc:chgData name="Naimish Vadodariya" userId="d2e325c0593a319e" providerId="LiveId" clId="{0F675715-7BC5-419F-A852-9E939943AA9D}" dt="2023-01-23T02:54:32.340" v="519" actId="20577"/>
      <pc:docMkLst>
        <pc:docMk/>
      </pc:docMkLst>
      <pc:sldChg chg="modSp modAnim">
        <pc:chgData name="Naimish Vadodariya" userId="d2e325c0593a319e" providerId="LiveId" clId="{0F675715-7BC5-419F-A852-9E939943AA9D}" dt="2023-01-17T04:52:53.679" v="400" actId="20577"/>
        <pc:sldMkLst>
          <pc:docMk/>
          <pc:sldMk cId="4216305698" sldId="292"/>
        </pc:sldMkLst>
        <pc:spChg chg="mod">
          <ac:chgData name="Naimish Vadodariya" userId="d2e325c0593a319e" providerId="LiveId" clId="{0F675715-7BC5-419F-A852-9E939943AA9D}" dt="2023-01-17T04:52:53.679" v="400" actId="20577"/>
          <ac:spMkLst>
            <pc:docMk/>
            <pc:sldMk cId="4216305698" sldId="292"/>
            <ac:spMk id="9" creationId="{BDA2F9A4-6988-4274-8384-12496EC9D59D}"/>
          </ac:spMkLst>
        </pc:spChg>
      </pc:sldChg>
      <pc:sldChg chg="modSp modAnim">
        <pc:chgData name="Naimish Vadodariya" userId="d2e325c0593a319e" providerId="LiveId" clId="{0F675715-7BC5-419F-A852-9E939943AA9D}" dt="2023-01-17T04:30:52.612" v="166" actId="20577"/>
        <pc:sldMkLst>
          <pc:docMk/>
          <pc:sldMk cId="4119392232" sldId="311"/>
        </pc:sldMkLst>
        <pc:spChg chg="mod">
          <ac:chgData name="Naimish Vadodariya" userId="d2e325c0593a319e" providerId="LiveId" clId="{0F675715-7BC5-419F-A852-9E939943AA9D}" dt="2023-01-17T04:30:52.612" v="166" actId="20577"/>
          <ac:spMkLst>
            <pc:docMk/>
            <pc:sldMk cId="4119392232" sldId="311"/>
            <ac:spMk id="5" creationId="{00000000-0000-0000-0000-000000000000}"/>
          </ac:spMkLst>
        </pc:spChg>
      </pc:sldChg>
      <pc:sldChg chg="modSp mod modAnim">
        <pc:chgData name="Naimish Vadodariya" userId="d2e325c0593a319e" providerId="LiveId" clId="{0F675715-7BC5-419F-A852-9E939943AA9D}" dt="2023-01-17T04:32:38.728" v="180" actId="1076"/>
        <pc:sldMkLst>
          <pc:docMk/>
          <pc:sldMk cId="2063409194" sldId="312"/>
        </pc:sldMkLst>
        <pc:spChg chg="mod">
          <ac:chgData name="Naimish Vadodariya" userId="d2e325c0593a319e" providerId="LiveId" clId="{0F675715-7BC5-419F-A852-9E939943AA9D}" dt="2023-01-17T04:31:23.110" v="169" actId="14"/>
          <ac:spMkLst>
            <pc:docMk/>
            <pc:sldMk cId="2063409194" sldId="312"/>
            <ac:spMk id="3" creationId="{00000000-0000-0000-0000-000000000000}"/>
          </ac:spMkLst>
        </pc:spChg>
        <pc:graphicFrameChg chg="mod modGraphic">
          <ac:chgData name="Naimish Vadodariya" userId="d2e325c0593a319e" providerId="LiveId" clId="{0F675715-7BC5-419F-A852-9E939943AA9D}" dt="2023-01-17T04:32:38.728" v="180" actId="1076"/>
          <ac:graphicFrameMkLst>
            <pc:docMk/>
            <pc:sldMk cId="2063409194" sldId="312"/>
            <ac:graphicFrameMk id="5" creationId="{26B864CA-85CD-4666-B9D1-870ED08B272C}"/>
          </ac:graphicFrameMkLst>
        </pc:graphicFrameChg>
        <pc:graphicFrameChg chg="mod modGraphic">
          <ac:chgData name="Naimish Vadodariya" userId="d2e325c0593a319e" providerId="LiveId" clId="{0F675715-7BC5-419F-A852-9E939943AA9D}" dt="2023-01-17T04:32:29.993" v="179" actId="1076"/>
          <ac:graphicFrameMkLst>
            <pc:docMk/>
            <pc:sldMk cId="2063409194" sldId="312"/>
            <ac:graphicFrameMk id="6" creationId="{26B864CA-85CD-4666-B9D1-870ED08B272C}"/>
          </ac:graphicFrameMkLst>
        </pc:graphicFrameChg>
        <pc:cxnChg chg="mod">
          <ac:chgData name="Naimish Vadodariya" userId="d2e325c0593a319e" providerId="LiveId" clId="{0F675715-7BC5-419F-A852-9E939943AA9D}" dt="2023-01-17T04:32:38.728" v="180" actId="1076"/>
          <ac:cxnSpMkLst>
            <pc:docMk/>
            <pc:sldMk cId="2063409194" sldId="312"/>
            <ac:cxnSpMk id="4" creationId="{00000000-0000-0000-0000-000000000000}"/>
          </ac:cxnSpMkLst>
        </pc:cxnChg>
      </pc:sldChg>
      <pc:sldChg chg="modSp mod">
        <pc:chgData name="Naimish Vadodariya" userId="d2e325c0593a319e" providerId="LiveId" clId="{0F675715-7BC5-419F-A852-9E939943AA9D}" dt="2023-01-17T04:33:18.217" v="219" actId="20577"/>
        <pc:sldMkLst>
          <pc:docMk/>
          <pc:sldMk cId="2733917320" sldId="314"/>
        </pc:sldMkLst>
        <pc:spChg chg="mod">
          <ac:chgData name="Naimish Vadodariya" userId="d2e325c0593a319e" providerId="LiveId" clId="{0F675715-7BC5-419F-A852-9E939943AA9D}" dt="2023-01-17T04:33:18.217" v="219" actId="20577"/>
          <ac:spMkLst>
            <pc:docMk/>
            <pc:sldMk cId="2733917320" sldId="314"/>
            <ac:spMk id="4" creationId="{00000000-0000-0000-0000-000000000000}"/>
          </ac:spMkLst>
        </pc:spChg>
      </pc:sldChg>
      <pc:sldChg chg="modSp mod">
        <pc:chgData name="Naimish Vadodariya" userId="d2e325c0593a319e" providerId="LiveId" clId="{0F675715-7BC5-419F-A852-9E939943AA9D}" dt="2023-01-17T04:33:39.587" v="221" actId="14100"/>
        <pc:sldMkLst>
          <pc:docMk/>
          <pc:sldMk cId="1662067996" sldId="318"/>
        </pc:sldMkLst>
        <pc:spChg chg="mod">
          <ac:chgData name="Naimish Vadodariya" userId="d2e325c0593a319e" providerId="LiveId" clId="{0F675715-7BC5-419F-A852-9E939943AA9D}" dt="2023-01-17T04:33:39.587" v="221" actId="14100"/>
          <ac:spMkLst>
            <pc:docMk/>
            <pc:sldMk cId="1662067996" sldId="318"/>
            <ac:spMk id="15" creationId="{00000000-0000-0000-0000-000000000000}"/>
          </ac:spMkLst>
        </pc:spChg>
      </pc:sldChg>
      <pc:sldChg chg="modSp del mod">
        <pc:chgData name="Naimish Vadodariya" userId="d2e325c0593a319e" providerId="LiveId" clId="{0F675715-7BC5-419F-A852-9E939943AA9D}" dt="2023-01-17T04:34:35.672" v="226" actId="2696"/>
        <pc:sldMkLst>
          <pc:docMk/>
          <pc:sldMk cId="2610991813" sldId="324"/>
        </pc:sldMkLst>
        <pc:spChg chg="mod">
          <ac:chgData name="Naimish Vadodariya" userId="d2e325c0593a319e" providerId="LiveId" clId="{0F675715-7BC5-419F-A852-9E939943AA9D}" dt="2023-01-17T04:34:17.935" v="222" actId="21"/>
          <ac:spMkLst>
            <pc:docMk/>
            <pc:sldMk cId="2610991813" sldId="324"/>
            <ac:spMk id="3" creationId="{00000000-0000-0000-0000-000000000000}"/>
          </ac:spMkLst>
        </pc:spChg>
      </pc:sldChg>
      <pc:sldChg chg="modSp modAnim">
        <pc:chgData name="Naimish Vadodariya" userId="d2e325c0593a319e" providerId="LiveId" clId="{0F675715-7BC5-419F-A852-9E939943AA9D}" dt="2023-01-17T04:34:30.058" v="225" actId="404"/>
        <pc:sldMkLst>
          <pc:docMk/>
          <pc:sldMk cId="2466307806" sldId="325"/>
        </pc:sldMkLst>
        <pc:spChg chg="mod">
          <ac:chgData name="Naimish Vadodariya" userId="d2e325c0593a319e" providerId="LiveId" clId="{0F675715-7BC5-419F-A852-9E939943AA9D}" dt="2023-01-17T04:34:30.058" v="225" actId="404"/>
          <ac:spMkLst>
            <pc:docMk/>
            <pc:sldMk cId="2466307806" sldId="325"/>
            <ac:spMk id="3" creationId="{00000000-0000-0000-0000-000000000000}"/>
          </ac:spMkLst>
        </pc:spChg>
      </pc:sldChg>
      <pc:sldChg chg="modSp">
        <pc:chgData name="Naimish Vadodariya" userId="d2e325c0593a319e" providerId="LiveId" clId="{0F675715-7BC5-419F-A852-9E939943AA9D}" dt="2023-01-16T02:40:33.553" v="93" actId="113"/>
        <pc:sldMkLst>
          <pc:docMk/>
          <pc:sldMk cId="2121103112" sldId="326"/>
        </pc:sldMkLst>
        <pc:spChg chg="mod">
          <ac:chgData name="Naimish Vadodariya" userId="d2e325c0593a319e" providerId="LiveId" clId="{0F675715-7BC5-419F-A852-9E939943AA9D}" dt="2023-01-16T02:40:33.553" v="93" actId="113"/>
          <ac:spMkLst>
            <pc:docMk/>
            <pc:sldMk cId="2121103112" sldId="326"/>
            <ac:spMk id="3" creationId="{00000000-0000-0000-0000-000000000000}"/>
          </ac:spMkLst>
        </pc:spChg>
      </pc:sldChg>
      <pc:sldChg chg="modSp">
        <pc:chgData name="Naimish Vadodariya" userId="d2e325c0593a319e" providerId="LiveId" clId="{0F675715-7BC5-419F-A852-9E939943AA9D}" dt="2023-01-16T02:40:37.715" v="94" actId="113"/>
        <pc:sldMkLst>
          <pc:docMk/>
          <pc:sldMk cId="1453523635" sldId="327"/>
        </pc:sldMkLst>
        <pc:spChg chg="mod">
          <ac:chgData name="Naimish Vadodariya" userId="d2e325c0593a319e" providerId="LiveId" clId="{0F675715-7BC5-419F-A852-9E939943AA9D}" dt="2023-01-16T02:40:37.715" v="94" actId="113"/>
          <ac:spMkLst>
            <pc:docMk/>
            <pc:sldMk cId="1453523635" sldId="327"/>
            <ac:spMk id="3" creationId="{00000000-0000-0000-0000-000000000000}"/>
          </ac:spMkLst>
        </pc:spChg>
      </pc:sldChg>
      <pc:sldChg chg="modSp">
        <pc:chgData name="Naimish Vadodariya" userId="d2e325c0593a319e" providerId="LiveId" clId="{0F675715-7BC5-419F-A852-9E939943AA9D}" dt="2023-01-16T02:40:49.528" v="96" actId="113"/>
        <pc:sldMkLst>
          <pc:docMk/>
          <pc:sldMk cId="3425114414" sldId="328"/>
        </pc:sldMkLst>
        <pc:spChg chg="mod">
          <ac:chgData name="Naimish Vadodariya" userId="d2e325c0593a319e" providerId="LiveId" clId="{0F675715-7BC5-419F-A852-9E939943AA9D}" dt="2023-01-16T02:40:49.528" v="96" actId="113"/>
          <ac:spMkLst>
            <pc:docMk/>
            <pc:sldMk cId="3425114414" sldId="328"/>
            <ac:spMk id="3" creationId="{00000000-0000-0000-0000-000000000000}"/>
          </ac:spMkLst>
        </pc:spChg>
      </pc:sldChg>
      <pc:sldChg chg="modSp mod">
        <pc:chgData name="Naimish Vadodariya" userId="d2e325c0593a319e" providerId="LiveId" clId="{0F675715-7BC5-419F-A852-9E939943AA9D}" dt="2023-01-16T02:40:58.555" v="98" actId="113"/>
        <pc:sldMkLst>
          <pc:docMk/>
          <pc:sldMk cId="4255081710" sldId="329"/>
        </pc:sldMkLst>
        <pc:spChg chg="mod">
          <ac:chgData name="Naimish Vadodariya" userId="d2e325c0593a319e" providerId="LiveId" clId="{0F675715-7BC5-419F-A852-9E939943AA9D}" dt="2023-01-16T02:40:58.555" v="98" actId="113"/>
          <ac:spMkLst>
            <pc:docMk/>
            <pc:sldMk cId="4255081710" sldId="329"/>
            <ac:spMk id="3" creationId="{00000000-0000-0000-0000-000000000000}"/>
          </ac:spMkLst>
        </pc:spChg>
        <pc:graphicFrameChg chg="modGraphic">
          <ac:chgData name="Naimish Vadodariya" userId="d2e325c0593a319e" providerId="LiveId" clId="{0F675715-7BC5-419F-A852-9E939943AA9D}" dt="2023-01-16T02:40:20.219" v="91" actId="20577"/>
          <ac:graphicFrameMkLst>
            <pc:docMk/>
            <pc:sldMk cId="4255081710" sldId="329"/>
            <ac:graphicFrameMk id="5" creationId="{2486BC6F-42B7-4A1D-889E-1B1818D1D5FB}"/>
          </ac:graphicFrameMkLst>
        </pc:graphicFrameChg>
        <pc:graphicFrameChg chg="modGraphic">
          <ac:chgData name="Naimish Vadodariya" userId="d2e325c0593a319e" providerId="LiveId" clId="{0F675715-7BC5-419F-A852-9E939943AA9D}" dt="2023-01-16T02:39:40.465" v="62" actId="207"/>
          <ac:graphicFrameMkLst>
            <pc:docMk/>
            <pc:sldMk cId="4255081710" sldId="329"/>
            <ac:graphicFrameMk id="9" creationId="{26B864CA-85CD-4666-B9D1-870ED08B272C}"/>
          </ac:graphicFrameMkLst>
        </pc:graphicFrameChg>
        <pc:graphicFrameChg chg="modGraphic">
          <ac:chgData name="Naimish Vadodariya" userId="d2e325c0593a319e" providerId="LiveId" clId="{0F675715-7BC5-419F-A852-9E939943AA9D}" dt="2023-01-16T02:39:50.657" v="63" actId="207"/>
          <ac:graphicFrameMkLst>
            <pc:docMk/>
            <pc:sldMk cId="4255081710" sldId="329"/>
            <ac:graphicFrameMk id="11" creationId="{26B864CA-85CD-4666-B9D1-870ED08B272C}"/>
          </ac:graphicFrameMkLst>
        </pc:graphicFrameChg>
        <pc:graphicFrameChg chg="mod modGraphic">
          <ac:chgData name="Naimish Vadodariya" userId="d2e325c0593a319e" providerId="LiveId" clId="{0F675715-7BC5-419F-A852-9E939943AA9D}" dt="2023-01-16T02:38:58.066" v="34" actId="122"/>
          <ac:graphicFrameMkLst>
            <pc:docMk/>
            <pc:sldMk cId="4255081710" sldId="329"/>
            <ac:graphicFrameMk id="12" creationId="{00000000-0000-0000-0000-000000000000}"/>
          </ac:graphicFrameMkLst>
        </pc:graphicFrameChg>
        <pc:graphicFrameChg chg="modGraphic">
          <ac:chgData name="Naimish Vadodariya" userId="d2e325c0593a319e" providerId="LiveId" clId="{0F675715-7BC5-419F-A852-9E939943AA9D}" dt="2023-01-16T02:39:03.477" v="41" actId="20577"/>
          <ac:graphicFrameMkLst>
            <pc:docMk/>
            <pc:sldMk cId="4255081710" sldId="329"/>
            <ac:graphicFrameMk id="13" creationId="{00000000-0000-0000-0000-000000000000}"/>
          </ac:graphicFrameMkLst>
        </pc:graphicFrameChg>
        <pc:graphicFrameChg chg="modGraphic">
          <ac:chgData name="Naimish Vadodariya" userId="d2e325c0593a319e" providerId="LiveId" clId="{0F675715-7BC5-419F-A852-9E939943AA9D}" dt="2023-01-16T02:39:16.060" v="61" actId="20577"/>
          <ac:graphicFrameMkLst>
            <pc:docMk/>
            <pc:sldMk cId="4255081710" sldId="329"/>
            <ac:graphicFrameMk id="20" creationId="{00000000-0000-0000-0000-000000000000}"/>
          </ac:graphicFrameMkLst>
        </pc:graphicFrameChg>
      </pc:sldChg>
      <pc:sldChg chg="del mod modShow">
        <pc:chgData name="Naimish Vadodariya" userId="d2e325c0593a319e" providerId="LiveId" clId="{0F675715-7BC5-419F-A852-9E939943AA9D}" dt="2023-01-23T02:53:29.424" v="403" actId="2696"/>
        <pc:sldMkLst>
          <pc:docMk/>
          <pc:sldMk cId="511572957" sldId="343"/>
        </pc:sldMkLst>
      </pc:sldChg>
      <pc:sldChg chg="del mod modShow">
        <pc:chgData name="Naimish Vadodariya" userId="d2e325c0593a319e" providerId="LiveId" clId="{0F675715-7BC5-419F-A852-9E939943AA9D}" dt="2023-01-23T02:53:29.424" v="403" actId="2696"/>
        <pc:sldMkLst>
          <pc:docMk/>
          <pc:sldMk cId="1940672176" sldId="344"/>
        </pc:sldMkLst>
      </pc:sldChg>
      <pc:sldChg chg="modSp modAnim">
        <pc:chgData name="Naimish Vadodariya" userId="d2e325c0593a319e" providerId="LiveId" clId="{0F675715-7BC5-419F-A852-9E939943AA9D}" dt="2023-01-23T02:54:32.340" v="519" actId="20577"/>
        <pc:sldMkLst>
          <pc:docMk/>
          <pc:sldMk cId="1610840491" sldId="346"/>
        </pc:sldMkLst>
        <pc:spChg chg="mod">
          <ac:chgData name="Naimish Vadodariya" userId="d2e325c0593a319e" providerId="LiveId" clId="{0F675715-7BC5-419F-A852-9E939943AA9D}" dt="2023-01-23T02:54:32.340" v="519" actId="20577"/>
          <ac:spMkLst>
            <pc:docMk/>
            <pc:sldMk cId="1610840491" sldId="346"/>
            <ac:spMk id="3" creationId="{00000000-0000-0000-0000-000000000000}"/>
          </ac:spMkLst>
        </pc:spChg>
      </pc:sldChg>
      <pc:sldChg chg="delSp modSp del mod delAnim modAnim modShow">
        <pc:chgData name="Naimish Vadodariya" userId="d2e325c0593a319e" providerId="LiveId" clId="{0F675715-7BC5-419F-A852-9E939943AA9D}" dt="2023-01-23T02:53:05.856" v="402" actId="2696"/>
        <pc:sldMkLst>
          <pc:docMk/>
          <pc:sldMk cId="2415440773" sldId="347"/>
        </pc:sldMkLst>
        <pc:spChg chg="mod">
          <ac:chgData name="Naimish Vadodariya" userId="d2e325c0593a319e" providerId="LiveId" clId="{0F675715-7BC5-419F-A852-9E939943AA9D}" dt="2023-01-17T04:26:33.506" v="99" actId="20577"/>
          <ac:spMkLst>
            <pc:docMk/>
            <pc:sldMk cId="2415440773" sldId="347"/>
            <ac:spMk id="4" creationId="{00000000-0000-0000-0000-000000000000}"/>
          </ac:spMkLst>
        </pc:spChg>
        <pc:spChg chg="mod">
          <ac:chgData name="Naimish Vadodariya" userId="d2e325c0593a319e" providerId="LiveId" clId="{0F675715-7BC5-419F-A852-9E939943AA9D}" dt="2023-01-16T02:33:33.523" v="13" actId="20577"/>
          <ac:spMkLst>
            <pc:docMk/>
            <pc:sldMk cId="2415440773" sldId="347"/>
            <ac:spMk id="5" creationId="{00000000-0000-0000-0000-000000000000}"/>
          </ac:spMkLst>
        </pc:spChg>
        <pc:spChg chg="del">
          <ac:chgData name="Naimish Vadodariya" userId="d2e325c0593a319e" providerId="LiveId" clId="{0F675715-7BC5-419F-A852-9E939943AA9D}" dt="2023-01-16T02:34:24.496" v="15" actId="478"/>
          <ac:spMkLst>
            <pc:docMk/>
            <pc:sldMk cId="2415440773" sldId="347"/>
            <ac:spMk id="8" creationId="{90D6FFB1-D346-4729-9A74-FDD274F5EE1F}"/>
          </ac:spMkLst>
        </pc:spChg>
        <pc:picChg chg="del">
          <ac:chgData name="Naimish Vadodariya" userId="d2e325c0593a319e" providerId="LiveId" clId="{0F675715-7BC5-419F-A852-9E939943AA9D}" dt="2023-01-16T02:34:25.657" v="16" actId="478"/>
          <ac:picMkLst>
            <pc:docMk/>
            <pc:sldMk cId="2415440773" sldId="347"/>
            <ac:picMk id="9" creationId="{FFB09E8D-2733-4603-8FB1-4EA7412348AF}"/>
          </ac:picMkLst>
        </pc:picChg>
      </pc:sldChg>
      <pc:sldChg chg="del">
        <pc:chgData name="Naimish Vadodariya" userId="d2e325c0593a319e" providerId="LiveId" clId="{0F675715-7BC5-419F-A852-9E939943AA9D}" dt="2023-01-16T02:34:31.958" v="17" actId="2696"/>
        <pc:sldMkLst>
          <pc:docMk/>
          <pc:sldMk cId="2295940979" sldId="348"/>
        </pc:sldMkLst>
      </pc:sldChg>
      <pc:sldChg chg="modSp">
        <pc:chgData name="Naimish Vadodariya" userId="d2e325c0593a319e" providerId="LiveId" clId="{0F675715-7BC5-419F-A852-9E939943AA9D}" dt="2023-01-17T04:30:08.628" v="121" actId="113"/>
        <pc:sldMkLst>
          <pc:docMk/>
          <pc:sldMk cId="3810644495" sldId="349"/>
        </pc:sldMkLst>
        <pc:spChg chg="mod">
          <ac:chgData name="Naimish Vadodariya" userId="d2e325c0593a319e" providerId="LiveId" clId="{0F675715-7BC5-419F-A852-9E939943AA9D}" dt="2023-01-17T04:30:08.628" v="121" actId="113"/>
          <ac:spMkLst>
            <pc:docMk/>
            <pc:sldMk cId="3810644495" sldId="349"/>
            <ac:spMk id="2" creationId="{2B726B6D-1F73-42F4-96C6-3F7914599F42}"/>
          </ac:spMkLst>
        </pc:spChg>
      </pc:sldChg>
      <pc:sldChg chg="modSp mod modAnim">
        <pc:chgData name="Naimish Vadodariya" userId="d2e325c0593a319e" providerId="LiveId" clId="{0F675715-7BC5-419F-A852-9E939943AA9D}" dt="2023-01-17T04:27:35.666" v="107"/>
        <pc:sldMkLst>
          <pc:docMk/>
          <pc:sldMk cId="3529687291" sldId="350"/>
        </pc:sldMkLst>
        <pc:spChg chg="mod">
          <ac:chgData name="Naimish Vadodariya" userId="d2e325c0593a319e" providerId="LiveId" clId="{0F675715-7BC5-419F-A852-9E939943AA9D}" dt="2023-01-17T04:27:21.345" v="106" actId="1076"/>
          <ac:spMkLst>
            <pc:docMk/>
            <pc:sldMk cId="3529687291" sldId="350"/>
            <ac:spMk id="5" creationId="{842FA836-6A14-48FE-A225-A5EB191D4ABF}"/>
          </ac:spMkLst>
        </pc:spChg>
        <pc:spChg chg="mod">
          <ac:chgData name="Naimish Vadodariya" userId="d2e325c0593a319e" providerId="LiveId" clId="{0F675715-7BC5-419F-A852-9E939943AA9D}" dt="2023-01-17T04:26:50.169" v="101" actId="1076"/>
          <ac:spMkLst>
            <pc:docMk/>
            <pc:sldMk cId="3529687291" sldId="350"/>
            <ac:spMk id="6" creationId="{32DC1E68-5507-4BCB-9226-DBF1BEFA7F82}"/>
          </ac:spMkLst>
        </pc:spChg>
        <pc:spChg chg="mod">
          <ac:chgData name="Naimish Vadodariya" userId="d2e325c0593a319e" providerId="LiveId" clId="{0F675715-7BC5-419F-A852-9E939943AA9D}" dt="2023-01-17T04:27:06.313" v="104" actId="1076"/>
          <ac:spMkLst>
            <pc:docMk/>
            <pc:sldMk cId="3529687291" sldId="350"/>
            <ac:spMk id="7" creationId="{D7F89C2C-D7F5-40EF-B1B0-41A9C8F24DB3}"/>
          </ac:spMkLst>
        </pc:spChg>
      </pc:sldChg>
      <pc:sldChg chg="modSp mod">
        <pc:chgData name="Naimish Vadodariya" userId="d2e325c0593a319e" providerId="LiveId" clId="{0F675715-7BC5-419F-A852-9E939943AA9D}" dt="2023-01-17T04:28:52.305" v="117" actId="207"/>
        <pc:sldMkLst>
          <pc:docMk/>
          <pc:sldMk cId="1545860125" sldId="351"/>
        </pc:sldMkLst>
        <pc:spChg chg="mod">
          <ac:chgData name="Naimish Vadodariya" userId="d2e325c0593a319e" providerId="LiveId" clId="{0F675715-7BC5-419F-A852-9E939943AA9D}" dt="2023-01-17T04:28:52.305" v="117" actId="207"/>
          <ac:spMkLst>
            <pc:docMk/>
            <pc:sldMk cId="1545860125" sldId="351"/>
            <ac:spMk id="2" creationId="{1E4F5685-B811-493F-A818-E0523FDDBF99}"/>
          </ac:spMkLst>
        </pc:spChg>
        <pc:spChg chg="mod">
          <ac:chgData name="Naimish Vadodariya" userId="d2e325c0593a319e" providerId="LiveId" clId="{0F675715-7BC5-419F-A852-9E939943AA9D}" dt="2023-01-17T04:27:56.242" v="111" actId="20577"/>
          <ac:spMkLst>
            <pc:docMk/>
            <pc:sldMk cId="1545860125" sldId="351"/>
            <ac:spMk id="3" creationId="{A9785437-4426-4472-9F94-FF24FA2FDCB5}"/>
          </ac:spMkLst>
        </pc:spChg>
      </pc:sldChg>
      <pc:sldChg chg="add mod modShow">
        <pc:chgData name="Naimish Vadodariya" userId="d2e325c0593a319e" providerId="LiveId" clId="{0F675715-7BC5-419F-A852-9E939943AA9D}" dt="2023-01-23T02:53:01.990" v="401" actId="729"/>
        <pc:sldMkLst>
          <pc:docMk/>
          <pc:sldMk cId="3675047237" sldId="352"/>
        </pc:sldMkLst>
      </pc:sldChg>
    </pc:docChg>
  </pc:docChgLst>
  <pc:docChgLst>
    <pc:chgData name="Naimish Vadodariya" userId="d2e325c0593a319e" providerId="LiveId" clId="{0C20591F-2EC1-4F3F-A659-EF792F057E2D}"/>
    <pc:docChg chg="custSel addSld modSld sldOrd modMainMaster">
      <pc:chgData name="Naimish Vadodariya" userId="d2e325c0593a319e" providerId="LiveId" clId="{0C20591F-2EC1-4F3F-A659-EF792F057E2D}" dt="2022-02-07T03:52:42.776" v="462" actId="20577"/>
      <pc:docMkLst>
        <pc:docMk/>
      </pc:docMkLst>
      <pc:sldChg chg="modSp ord modAnim">
        <pc:chgData name="Naimish Vadodariya" userId="d2e325c0593a319e" providerId="LiveId" clId="{0C20591F-2EC1-4F3F-A659-EF792F057E2D}" dt="2022-02-07T03:09:38.703" v="217"/>
        <pc:sldMkLst>
          <pc:docMk/>
          <pc:sldMk cId="4216305698" sldId="292"/>
        </pc:sldMkLst>
        <pc:spChg chg="mod">
          <ac:chgData name="Naimish Vadodariya" userId="d2e325c0593a319e" providerId="LiveId" clId="{0C20591F-2EC1-4F3F-A659-EF792F057E2D}" dt="2022-02-03T19:06:35.749" v="205" actId="2710"/>
          <ac:spMkLst>
            <pc:docMk/>
            <pc:sldMk cId="4216305698" sldId="292"/>
            <ac:spMk id="9" creationId="{BDA2F9A4-6988-4274-8384-12496EC9D59D}"/>
          </ac:spMkLst>
        </pc:spChg>
      </pc:sldChg>
      <pc:sldChg chg="modSp mod">
        <pc:chgData name="Naimish Vadodariya" userId="d2e325c0593a319e" providerId="LiveId" clId="{0C20591F-2EC1-4F3F-A659-EF792F057E2D}" dt="2022-02-03T18:58:45.015" v="128" actId="20577"/>
        <pc:sldMkLst>
          <pc:docMk/>
          <pc:sldMk cId="1600834761" sldId="309"/>
        </pc:sldMkLst>
        <pc:spChg chg="mod">
          <ac:chgData name="Naimish Vadodariya" userId="d2e325c0593a319e" providerId="LiveId" clId="{0C20591F-2EC1-4F3F-A659-EF792F057E2D}" dt="2022-02-03T18:58:37.003" v="118" actId="20577"/>
          <ac:spMkLst>
            <pc:docMk/>
            <pc:sldMk cId="1600834761" sldId="309"/>
            <ac:spMk id="10" creationId="{4F27F027-AAC9-4C88-B3AF-3C4A20BDDDA6}"/>
          </ac:spMkLst>
        </pc:spChg>
        <pc:spChg chg="mod">
          <ac:chgData name="Naimish Vadodariya" userId="d2e325c0593a319e" providerId="LiveId" clId="{0C20591F-2EC1-4F3F-A659-EF792F057E2D}" dt="2022-02-03T18:58:45.015" v="128" actId="20577"/>
          <ac:spMkLst>
            <pc:docMk/>
            <pc:sldMk cId="1600834761" sldId="309"/>
            <ac:spMk id="11" creationId="{59B646FF-BD32-4C5A-94AF-AC4347EADA2E}"/>
          </ac:spMkLst>
        </pc:spChg>
        <pc:spChg chg="mod">
          <ac:chgData name="Naimish Vadodariya" userId="d2e325c0593a319e" providerId="LiveId" clId="{0C20591F-2EC1-4F3F-A659-EF792F057E2D}" dt="2022-02-03T18:34:30.960" v="36" actId="20577"/>
          <ac:spMkLst>
            <pc:docMk/>
            <pc:sldMk cId="1600834761" sldId="309"/>
            <ac:spMk id="13" creationId="{89F5B5F8-350F-4941-B9DE-36BF8B014803}"/>
          </ac:spMkLst>
        </pc:spChg>
        <pc:spChg chg="mod">
          <ac:chgData name="Naimish Vadodariya" userId="d2e325c0593a319e" providerId="LiveId" clId="{0C20591F-2EC1-4F3F-A659-EF792F057E2D}" dt="2022-02-03T18:35:01.842" v="40" actId="20577"/>
          <ac:spMkLst>
            <pc:docMk/>
            <pc:sldMk cId="1600834761" sldId="309"/>
            <ac:spMk id="14" creationId="{E2AD8B6E-51EA-4A15-8752-4F221E5E02C5}"/>
          </ac:spMkLst>
        </pc:spChg>
        <pc:picChg chg="mod">
          <ac:chgData name="Naimish Vadodariya" userId="d2e325c0593a319e" providerId="LiveId" clId="{0C20591F-2EC1-4F3F-A659-EF792F057E2D}" dt="2022-02-03T18:39:34.188" v="72" actId="14826"/>
          <ac:picMkLst>
            <pc:docMk/>
            <pc:sldMk cId="1600834761" sldId="309"/>
            <ac:picMk id="2" creationId="{00000000-0000-0000-0000-000000000000}"/>
          </ac:picMkLst>
        </pc:picChg>
      </pc:sldChg>
      <pc:sldChg chg="modSp modAnim">
        <pc:chgData name="Naimish Vadodariya" userId="d2e325c0593a319e" providerId="LiveId" clId="{0C20591F-2EC1-4F3F-A659-EF792F057E2D}" dt="2022-02-07T03:11:03.441" v="229" actId="20577"/>
        <pc:sldMkLst>
          <pc:docMk/>
          <pc:sldMk cId="4119392232" sldId="311"/>
        </pc:sldMkLst>
        <pc:spChg chg="mod">
          <ac:chgData name="Naimish Vadodariya" userId="d2e325c0593a319e" providerId="LiveId" clId="{0C20591F-2EC1-4F3F-A659-EF792F057E2D}" dt="2022-02-07T03:11:03.441" v="229" actId="20577"/>
          <ac:spMkLst>
            <pc:docMk/>
            <pc:sldMk cId="4119392232" sldId="311"/>
            <ac:spMk id="5" creationId="{00000000-0000-0000-0000-000000000000}"/>
          </ac:spMkLst>
        </pc:spChg>
      </pc:sldChg>
      <pc:sldChg chg="modSp">
        <pc:chgData name="Naimish Vadodariya" userId="d2e325c0593a319e" providerId="LiveId" clId="{0C20591F-2EC1-4F3F-A659-EF792F057E2D}" dt="2022-02-07T03:15:29.968" v="230" actId="2710"/>
        <pc:sldMkLst>
          <pc:docMk/>
          <pc:sldMk cId="2063409194" sldId="312"/>
        </pc:sldMkLst>
        <pc:spChg chg="mod">
          <ac:chgData name="Naimish Vadodariya" userId="d2e325c0593a319e" providerId="LiveId" clId="{0C20591F-2EC1-4F3F-A659-EF792F057E2D}" dt="2022-02-07T03:15:29.968" v="230" actId="2710"/>
          <ac:spMkLst>
            <pc:docMk/>
            <pc:sldMk cId="2063409194" sldId="312"/>
            <ac:spMk id="3" creationId="{00000000-0000-0000-0000-000000000000}"/>
          </ac:spMkLst>
        </pc:spChg>
      </pc:sldChg>
      <pc:sldChg chg="modSp mod">
        <pc:chgData name="Naimish Vadodariya" userId="d2e325c0593a319e" providerId="LiveId" clId="{0C20591F-2EC1-4F3F-A659-EF792F057E2D}" dt="2022-02-03T19:05:15.553" v="202" actId="20577"/>
        <pc:sldMkLst>
          <pc:docMk/>
          <pc:sldMk cId="1453459561" sldId="345"/>
        </pc:sldMkLst>
        <pc:spChg chg="mod">
          <ac:chgData name="Naimish Vadodariya" userId="d2e325c0593a319e" providerId="LiveId" clId="{0C20591F-2EC1-4F3F-A659-EF792F057E2D}" dt="2022-02-03T19:04:40.975" v="143" actId="20577"/>
          <ac:spMkLst>
            <pc:docMk/>
            <pc:sldMk cId="1453459561" sldId="345"/>
            <ac:spMk id="27" creationId="{E2AD8B6E-51EA-4A15-8752-4F221E5E02C5}"/>
          </ac:spMkLst>
        </pc:spChg>
        <pc:spChg chg="mod">
          <ac:chgData name="Naimish Vadodariya" userId="d2e325c0593a319e" providerId="LiveId" clId="{0C20591F-2EC1-4F3F-A659-EF792F057E2D}" dt="2022-02-03T19:05:05.722" v="188" actId="20577"/>
          <ac:spMkLst>
            <pc:docMk/>
            <pc:sldMk cId="1453459561" sldId="345"/>
            <ac:spMk id="28" creationId="{4F27F027-AAC9-4C88-B3AF-3C4A20BDDDA6}"/>
          </ac:spMkLst>
        </pc:spChg>
        <pc:spChg chg="mod">
          <ac:chgData name="Naimish Vadodariya" userId="d2e325c0593a319e" providerId="LiveId" clId="{0C20591F-2EC1-4F3F-A659-EF792F057E2D}" dt="2022-02-03T19:05:15.553" v="202" actId="20577"/>
          <ac:spMkLst>
            <pc:docMk/>
            <pc:sldMk cId="1453459561" sldId="345"/>
            <ac:spMk id="29" creationId="{59B646FF-BD32-4C5A-94AF-AC4347EADA2E}"/>
          </ac:spMkLst>
        </pc:spChg>
        <pc:spChg chg="mod">
          <ac:chgData name="Naimish Vadodariya" userId="d2e325c0593a319e" providerId="LiveId" clId="{0C20591F-2EC1-4F3F-A659-EF792F057E2D}" dt="2022-02-03T19:04:57.276" v="169" actId="20577"/>
          <ac:spMkLst>
            <pc:docMk/>
            <pc:sldMk cId="1453459561" sldId="345"/>
            <ac:spMk id="31" creationId="{89F5B5F8-350F-4941-B9DE-36BF8B014803}"/>
          </ac:spMkLst>
        </pc:spChg>
        <pc:picChg chg="mod">
          <ac:chgData name="Naimish Vadodariya" userId="d2e325c0593a319e" providerId="LiveId" clId="{0C20591F-2EC1-4F3F-A659-EF792F057E2D}" dt="2022-02-03T19:04:46.880" v="144" actId="14826"/>
          <ac:picMkLst>
            <pc:docMk/>
            <pc:sldMk cId="1453459561" sldId="345"/>
            <ac:picMk id="32" creationId="{00000000-0000-0000-0000-000000000000}"/>
          </ac:picMkLst>
        </pc:picChg>
      </pc:sldChg>
      <pc:sldChg chg="addSp modSp add mod ord modAnim modShow">
        <pc:chgData name="Naimish Vadodariya" userId="d2e325c0593a319e" providerId="LiveId" clId="{0C20591F-2EC1-4F3F-A659-EF792F057E2D}" dt="2022-02-07T03:38:20.894" v="339" actId="729"/>
        <pc:sldMkLst>
          <pc:docMk/>
          <pc:sldMk cId="2415440773" sldId="347"/>
        </pc:sldMkLst>
        <pc:spChg chg="mod">
          <ac:chgData name="Naimish Vadodariya" userId="d2e325c0593a319e" providerId="LiveId" clId="{0C20591F-2EC1-4F3F-A659-EF792F057E2D}" dt="2022-02-07T02:56:48.227" v="207"/>
          <ac:spMkLst>
            <pc:docMk/>
            <pc:sldMk cId="2415440773" sldId="347"/>
            <ac:spMk id="4" creationId="{00000000-0000-0000-0000-000000000000}"/>
          </ac:spMkLst>
        </pc:spChg>
        <pc:spChg chg="mod">
          <ac:chgData name="Naimish Vadodariya" userId="d2e325c0593a319e" providerId="LiveId" clId="{0C20591F-2EC1-4F3F-A659-EF792F057E2D}" dt="2022-02-07T03:34:42.178" v="317" actId="14100"/>
          <ac:spMkLst>
            <pc:docMk/>
            <pc:sldMk cId="2415440773" sldId="347"/>
            <ac:spMk id="5" creationId="{00000000-0000-0000-0000-000000000000}"/>
          </ac:spMkLst>
        </pc:spChg>
        <pc:spChg chg="add mod">
          <ac:chgData name="Naimish Vadodariya" userId="d2e325c0593a319e" providerId="LiveId" clId="{0C20591F-2EC1-4F3F-A659-EF792F057E2D}" dt="2022-02-07T03:32:59.940" v="284" actId="1076"/>
          <ac:spMkLst>
            <pc:docMk/>
            <pc:sldMk cId="2415440773" sldId="347"/>
            <ac:spMk id="6" creationId="{01DD528B-5F66-48DB-9035-2D7126BF2615}"/>
          </ac:spMkLst>
        </pc:spChg>
        <pc:spChg chg="add mod">
          <ac:chgData name="Naimish Vadodariya" userId="d2e325c0593a319e" providerId="LiveId" clId="{0C20591F-2EC1-4F3F-A659-EF792F057E2D}" dt="2022-02-07T03:37:53.406" v="336" actId="207"/>
          <ac:spMkLst>
            <pc:docMk/>
            <pc:sldMk cId="2415440773" sldId="347"/>
            <ac:spMk id="8" creationId="{90D6FFB1-D346-4729-9A74-FDD274F5EE1F}"/>
          </ac:spMkLst>
        </pc:spChg>
        <pc:picChg chg="add mod">
          <ac:chgData name="Naimish Vadodariya" userId="d2e325c0593a319e" providerId="LiveId" clId="{0C20591F-2EC1-4F3F-A659-EF792F057E2D}" dt="2022-02-07T03:33:04.221" v="285" actId="1076"/>
          <ac:picMkLst>
            <pc:docMk/>
            <pc:sldMk cId="2415440773" sldId="347"/>
            <ac:picMk id="7" creationId="{A6EBFFAB-F535-4450-AEF2-9B28A6E9ECEB}"/>
          </ac:picMkLst>
        </pc:picChg>
        <pc:picChg chg="add mod">
          <ac:chgData name="Naimish Vadodariya" userId="d2e325c0593a319e" providerId="LiveId" clId="{0C20591F-2EC1-4F3F-A659-EF792F057E2D}" dt="2022-02-07T03:37:14.032" v="332" actId="1076"/>
          <ac:picMkLst>
            <pc:docMk/>
            <pc:sldMk cId="2415440773" sldId="347"/>
            <ac:picMk id="9" creationId="{FFB09E8D-2733-4603-8FB1-4EA7412348AF}"/>
          </ac:picMkLst>
        </pc:picChg>
      </pc:sldChg>
      <pc:sldChg chg="modSp add modAnim">
        <pc:chgData name="Naimish Vadodariya" userId="d2e325c0593a319e" providerId="LiveId" clId="{0C20591F-2EC1-4F3F-A659-EF792F057E2D}" dt="2022-02-07T03:38:59.994" v="353" actId="113"/>
        <pc:sldMkLst>
          <pc:docMk/>
          <pc:sldMk cId="2295940979" sldId="348"/>
        </pc:sldMkLst>
        <pc:spChg chg="mod">
          <ac:chgData name="Naimish Vadodariya" userId="d2e325c0593a319e" providerId="LiveId" clId="{0C20591F-2EC1-4F3F-A659-EF792F057E2D}" dt="2022-02-07T03:38:43.341" v="351" actId="20577"/>
          <ac:spMkLst>
            <pc:docMk/>
            <pc:sldMk cId="2295940979" sldId="348"/>
            <ac:spMk id="5" creationId="{00000000-0000-0000-0000-000000000000}"/>
          </ac:spMkLst>
        </pc:spChg>
        <pc:spChg chg="mod">
          <ac:chgData name="Naimish Vadodariya" userId="d2e325c0593a319e" providerId="LiveId" clId="{0C20591F-2EC1-4F3F-A659-EF792F057E2D}" dt="2022-02-07T03:38:59.994" v="353" actId="113"/>
          <ac:spMkLst>
            <pc:docMk/>
            <pc:sldMk cId="2295940979" sldId="348"/>
            <ac:spMk id="8" creationId="{90D6FFB1-D346-4729-9A74-FDD274F5EE1F}"/>
          </ac:spMkLst>
        </pc:spChg>
      </pc:sldChg>
      <pc:sldChg chg="modSp new mod modAnim">
        <pc:chgData name="Naimish Vadodariya" userId="d2e325c0593a319e" providerId="LiveId" clId="{0C20591F-2EC1-4F3F-A659-EF792F057E2D}" dt="2022-02-07T03:40:18.572" v="432" actId="403"/>
        <pc:sldMkLst>
          <pc:docMk/>
          <pc:sldMk cId="3810644495" sldId="349"/>
        </pc:sldMkLst>
        <pc:spChg chg="mod">
          <ac:chgData name="Naimish Vadodariya" userId="d2e325c0593a319e" providerId="LiveId" clId="{0C20591F-2EC1-4F3F-A659-EF792F057E2D}" dt="2022-02-07T03:40:18.572" v="432" actId="403"/>
          <ac:spMkLst>
            <pc:docMk/>
            <pc:sldMk cId="3810644495" sldId="349"/>
            <ac:spMk id="2" creationId="{2B726B6D-1F73-42F4-96C6-3F7914599F42}"/>
          </ac:spMkLst>
        </pc:spChg>
        <pc:spChg chg="mod">
          <ac:chgData name="Naimish Vadodariya" userId="d2e325c0593a319e" providerId="LiveId" clId="{0C20591F-2EC1-4F3F-A659-EF792F057E2D}" dt="2022-02-07T03:39:28.481" v="355"/>
          <ac:spMkLst>
            <pc:docMk/>
            <pc:sldMk cId="3810644495" sldId="349"/>
            <ac:spMk id="3" creationId="{E30B9B8C-EDDC-4E9D-B186-6846FAB63B95}"/>
          </ac:spMkLst>
        </pc:spChg>
      </pc:sldChg>
      <pc:sldChg chg="addSp delSp modSp new mod modAnim">
        <pc:chgData name="Naimish Vadodariya" userId="d2e325c0593a319e" providerId="LiveId" clId="{0C20591F-2EC1-4F3F-A659-EF792F057E2D}" dt="2022-02-07T03:42:54.219" v="452" actId="20577"/>
        <pc:sldMkLst>
          <pc:docMk/>
          <pc:sldMk cId="3529687291" sldId="350"/>
        </pc:sldMkLst>
        <pc:spChg chg="del">
          <ac:chgData name="Naimish Vadodariya" userId="d2e325c0593a319e" providerId="LiveId" clId="{0C20591F-2EC1-4F3F-A659-EF792F057E2D}" dt="2022-02-07T03:41:58.806" v="435" actId="478"/>
          <ac:spMkLst>
            <pc:docMk/>
            <pc:sldMk cId="3529687291" sldId="350"/>
            <ac:spMk id="2" creationId="{3CE78EB3-D184-427F-9A6D-EAD246365C03}"/>
          </ac:spMkLst>
        </pc:spChg>
        <pc:spChg chg="mod">
          <ac:chgData name="Naimish Vadodariya" userId="d2e325c0593a319e" providerId="LiveId" clId="{0C20591F-2EC1-4F3F-A659-EF792F057E2D}" dt="2022-02-07T03:42:45.237" v="445" actId="20577"/>
          <ac:spMkLst>
            <pc:docMk/>
            <pc:sldMk cId="3529687291" sldId="350"/>
            <ac:spMk id="3" creationId="{086640FB-F210-4131-9CC7-628E053BB00D}"/>
          </ac:spMkLst>
        </pc:spChg>
        <pc:spChg chg="add mod">
          <ac:chgData name="Naimish Vadodariya" userId="d2e325c0593a319e" providerId="LiveId" clId="{0C20591F-2EC1-4F3F-A659-EF792F057E2D}" dt="2022-02-07T03:42:27.999" v="437" actId="207"/>
          <ac:spMkLst>
            <pc:docMk/>
            <pc:sldMk cId="3529687291" sldId="350"/>
            <ac:spMk id="4" creationId="{F1AE22F0-4423-42AD-8EB4-B6A43DF87BB3}"/>
          </ac:spMkLst>
        </pc:spChg>
        <pc:spChg chg="add mod">
          <ac:chgData name="Naimish Vadodariya" userId="d2e325c0593a319e" providerId="LiveId" clId="{0C20591F-2EC1-4F3F-A659-EF792F057E2D}" dt="2022-02-07T03:42:16.175" v="436" actId="1076"/>
          <ac:spMkLst>
            <pc:docMk/>
            <pc:sldMk cId="3529687291" sldId="350"/>
            <ac:spMk id="5" creationId="{842FA836-6A14-48FE-A225-A5EB191D4ABF}"/>
          </ac:spMkLst>
        </pc:spChg>
        <pc:spChg chg="add mod">
          <ac:chgData name="Naimish Vadodariya" userId="d2e325c0593a319e" providerId="LiveId" clId="{0C20591F-2EC1-4F3F-A659-EF792F057E2D}" dt="2022-02-07T03:42:16.175" v="436" actId="1076"/>
          <ac:spMkLst>
            <pc:docMk/>
            <pc:sldMk cId="3529687291" sldId="350"/>
            <ac:spMk id="6" creationId="{32DC1E68-5507-4BCB-9226-DBF1BEFA7F82}"/>
          </ac:spMkLst>
        </pc:spChg>
        <pc:spChg chg="add mod">
          <ac:chgData name="Naimish Vadodariya" userId="d2e325c0593a319e" providerId="LiveId" clId="{0C20591F-2EC1-4F3F-A659-EF792F057E2D}" dt="2022-02-07T03:42:16.175" v="436" actId="1076"/>
          <ac:spMkLst>
            <pc:docMk/>
            <pc:sldMk cId="3529687291" sldId="350"/>
            <ac:spMk id="7" creationId="{D7F89C2C-D7F5-40EF-B1B0-41A9C8F24DB3}"/>
          </ac:spMkLst>
        </pc:spChg>
        <pc:graphicFrameChg chg="add mod modGraphic">
          <ac:chgData name="Naimish Vadodariya" userId="d2e325c0593a319e" providerId="LiveId" clId="{0C20591F-2EC1-4F3F-A659-EF792F057E2D}" dt="2022-02-07T03:42:54.219" v="452" actId="20577"/>
          <ac:graphicFrameMkLst>
            <pc:docMk/>
            <pc:sldMk cId="3529687291" sldId="350"/>
            <ac:graphicFrameMk id="8" creationId="{EFFFF619-0BDC-47B4-8FD7-E7939759593C}"/>
          </ac:graphicFrameMkLst>
        </pc:graphicFrameChg>
      </pc:sldChg>
      <pc:sldChg chg="addSp modSp new mod modAnim">
        <pc:chgData name="Naimish Vadodariya" userId="d2e325c0593a319e" providerId="LiveId" clId="{0C20591F-2EC1-4F3F-A659-EF792F057E2D}" dt="2022-02-07T03:52:42.776" v="462" actId="20577"/>
        <pc:sldMkLst>
          <pc:docMk/>
          <pc:sldMk cId="1545860125" sldId="351"/>
        </pc:sldMkLst>
        <pc:spChg chg="mod">
          <ac:chgData name="Naimish Vadodariya" userId="d2e325c0593a319e" providerId="LiveId" clId="{0C20591F-2EC1-4F3F-A659-EF792F057E2D}" dt="2022-02-07T03:52:04.479" v="454"/>
          <ac:spMkLst>
            <pc:docMk/>
            <pc:sldMk cId="1545860125" sldId="351"/>
            <ac:spMk id="2" creationId="{1E4F5685-B811-493F-A818-E0523FDDBF99}"/>
          </ac:spMkLst>
        </pc:spChg>
        <pc:spChg chg="mod">
          <ac:chgData name="Naimish Vadodariya" userId="d2e325c0593a319e" providerId="LiveId" clId="{0C20591F-2EC1-4F3F-A659-EF792F057E2D}" dt="2022-02-07T03:52:42.776" v="462" actId="20577"/>
          <ac:spMkLst>
            <pc:docMk/>
            <pc:sldMk cId="1545860125" sldId="351"/>
            <ac:spMk id="3" creationId="{A9785437-4426-4472-9F94-FF24FA2FDCB5}"/>
          </ac:spMkLst>
        </pc:spChg>
        <pc:spChg chg="add mod">
          <ac:chgData name="Naimish Vadodariya" userId="d2e325c0593a319e" providerId="LiveId" clId="{0C20591F-2EC1-4F3F-A659-EF792F057E2D}" dt="2022-02-07T03:52:11.308" v="455"/>
          <ac:spMkLst>
            <pc:docMk/>
            <pc:sldMk cId="1545860125" sldId="351"/>
            <ac:spMk id="4" creationId="{55BF4E5F-D46B-4F24-91D3-7763B4D1A242}"/>
          </ac:spMkLst>
        </pc:spChg>
      </pc:sldChg>
      <pc:sldMasterChg chg="modSldLayout">
        <pc:chgData name="Naimish Vadodariya" userId="d2e325c0593a319e" providerId="LiveId" clId="{0C20591F-2EC1-4F3F-A659-EF792F057E2D}" dt="2022-02-03T19:05:37.797" v="203" actId="20577"/>
        <pc:sldMasterMkLst>
          <pc:docMk/>
          <pc:sldMasterMk cId="791954662" sldId="2147483648"/>
        </pc:sldMasterMkLst>
        <pc:sldLayoutChg chg="addSp delSp modSp mod">
          <pc:chgData name="Naimish Vadodariya" userId="d2e325c0593a319e" providerId="LiveId" clId="{0C20591F-2EC1-4F3F-A659-EF792F057E2D}" dt="2022-02-03T18:58:13.179" v="99" actId="1076"/>
          <pc:sldLayoutMkLst>
            <pc:docMk/>
            <pc:sldMasterMk cId="791954662" sldId="2147483648"/>
            <pc:sldLayoutMk cId="2731625911" sldId="2147483679"/>
          </pc:sldLayoutMkLst>
          <pc:graphicFrameChg chg="add del mod">
            <ac:chgData name="Naimish Vadodariya" userId="d2e325c0593a319e" providerId="LiveId" clId="{0C20591F-2EC1-4F3F-A659-EF792F057E2D}" dt="2022-02-03T18:57:42.438" v="94"/>
            <ac:graphicFrameMkLst>
              <pc:docMk/>
              <pc:sldMasterMk cId="791954662" sldId="2147483648"/>
              <pc:sldLayoutMk cId="2731625911" sldId="2147483679"/>
              <ac:graphicFrameMk id="16" creationId="{D98F56AA-28E9-475F-A78A-977DCFE51EB6}"/>
            </ac:graphicFrameMkLst>
          </pc:graphicFrameChg>
          <pc:picChg chg="add del mod">
            <ac:chgData name="Naimish Vadodariya" userId="d2e325c0593a319e" providerId="LiveId" clId="{0C20591F-2EC1-4F3F-A659-EF792F057E2D}" dt="2022-02-03T18:41:26.595" v="75" actId="478"/>
            <ac:picMkLst>
              <pc:docMk/>
              <pc:sldMasterMk cId="791954662" sldId="2147483648"/>
              <pc:sldLayoutMk cId="2731625911" sldId="2147483679"/>
              <ac:picMk id="5" creationId="{A9B8EA20-A0DA-4C95-A4D4-89A59967F412}"/>
            </ac:picMkLst>
          </pc:picChg>
          <pc:picChg chg="add del mod">
            <ac:chgData name="Naimish Vadodariya" userId="d2e325c0593a319e" providerId="LiveId" clId="{0C20591F-2EC1-4F3F-A659-EF792F057E2D}" dt="2022-02-03T18:42:08.105" v="78" actId="478"/>
            <ac:picMkLst>
              <pc:docMk/>
              <pc:sldMasterMk cId="791954662" sldId="2147483648"/>
              <pc:sldLayoutMk cId="2731625911" sldId="2147483679"/>
              <ac:picMk id="7" creationId="{198A77F8-4EA6-478A-A12B-41DEB4618BCE}"/>
            </ac:picMkLst>
          </pc:picChg>
          <pc:picChg chg="add del mod">
            <ac:chgData name="Naimish Vadodariya" userId="d2e325c0593a319e" providerId="LiveId" clId="{0C20591F-2EC1-4F3F-A659-EF792F057E2D}" dt="2022-02-03T18:43:04.856" v="80" actId="478"/>
            <ac:picMkLst>
              <pc:docMk/>
              <pc:sldMasterMk cId="791954662" sldId="2147483648"/>
              <pc:sldLayoutMk cId="2731625911" sldId="2147483679"/>
              <ac:picMk id="9" creationId="{BF3B9BD1-6AC0-4231-AC24-02D73BE741DF}"/>
            </ac:picMkLst>
          </pc:picChg>
          <pc:picChg chg="add del mod">
            <ac:chgData name="Naimish Vadodariya" userId="d2e325c0593a319e" providerId="LiveId" clId="{0C20591F-2EC1-4F3F-A659-EF792F057E2D}" dt="2022-02-03T18:46:20.428" v="84" actId="478"/>
            <ac:picMkLst>
              <pc:docMk/>
              <pc:sldMasterMk cId="791954662" sldId="2147483648"/>
              <pc:sldLayoutMk cId="2731625911" sldId="2147483679"/>
              <ac:picMk id="11" creationId="{E2BAC4AE-352B-4DEE-9028-EF872B88D905}"/>
            </ac:picMkLst>
          </pc:picChg>
          <pc:picChg chg="add del mod">
            <ac:chgData name="Naimish Vadodariya" userId="d2e325c0593a319e" providerId="LiveId" clId="{0C20591F-2EC1-4F3F-A659-EF792F057E2D}" dt="2022-02-03T18:46:24.246" v="86" actId="478"/>
            <ac:picMkLst>
              <pc:docMk/>
              <pc:sldMasterMk cId="791954662" sldId="2147483648"/>
              <pc:sldLayoutMk cId="2731625911" sldId="2147483679"/>
              <ac:picMk id="13" creationId="{ED5C4C2E-18F6-4EE3-8DAF-88132FCD4849}"/>
            </ac:picMkLst>
          </pc:picChg>
          <pc:picChg chg="add del mod">
            <ac:chgData name="Naimish Vadodariya" userId="d2e325c0593a319e" providerId="LiveId" clId="{0C20591F-2EC1-4F3F-A659-EF792F057E2D}" dt="2022-02-03T18:51:48.261" v="92" actId="478"/>
            <ac:picMkLst>
              <pc:docMk/>
              <pc:sldMasterMk cId="791954662" sldId="2147483648"/>
              <pc:sldLayoutMk cId="2731625911" sldId="2147483679"/>
              <ac:picMk id="15" creationId="{744B266A-5C24-43B3-9C2B-02BFFB8449CD}"/>
            </ac:picMkLst>
          </pc:picChg>
          <pc:picChg chg="add mod">
            <ac:chgData name="Naimish Vadodariya" userId="d2e325c0593a319e" providerId="LiveId" clId="{0C20591F-2EC1-4F3F-A659-EF792F057E2D}" dt="2022-02-03T18:58:13.179" v="99" actId="1076"/>
            <ac:picMkLst>
              <pc:docMk/>
              <pc:sldMasterMk cId="791954662" sldId="2147483648"/>
              <pc:sldLayoutMk cId="2731625911" sldId="2147483679"/>
              <ac:picMk id="18" creationId="{79BE6AF3-7C05-4B7C-831E-038095D82C00}"/>
            </ac:picMkLst>
          </pc:picChg>
          <pc:picChg chg="del">
            <ac:chgData name="Naimish Vadodariya" userId="d2e325c0593a319e" providerId="LiveId" clId="{0C20591F-2EC1-4F3F-A659-EF792F057E2D}" dt="2022-02-03T18:35:24.654" v="41" actId="478"/>
            <ac:picMkLst>
              <pc:docMk/>
              <pc:sldMasterMk cId="791954662" sldId="2147483648"/>
              <pc:sldLayoutMk cId="2731625911" sldId="2147483679"/>
              <ac:picMk id="35" creationId="{00000000-0000-0000-0000-000000000000}"/>
            </ac:picMkLst>
          </pc:picChg>
        </pc:sldLayoutChg>
        <pc:sldLayoutChg chg="modSp mod">
          <pc:chgData name="Naimish Vadodariya" userId="d2e325c0593a319e" providerId="LiveId" clId="{0C20591F-2EC1-4F3F-A659-EF792F057E2D}" dt="2022-02-03T19:05:37.797" v="203" actId="20577"/>
          <pc:sldLayoutMkLst>
            <pc:docMk/>
            <pc:sldMasterMk cId="791954662" sldId="2147483648"/>
            <pc:sldLayoutMk cId="4202761244" sldId="2147483687"/>
          </pc:sldLayoutMkLst>
          <pc:spChg chg="mod">
            <ac:chgData name="Naimish Vadodariya" userId="d2e325c0593a319e" providerId="LiveId" clId="{0C20591F-2EC1-4F3F-A659-EF792F057E2D}" dt="2022-02-03T18:36:03.021" v="62" actId="20577"/>
            <ac:spMkLst>
              <pc:docMk/>
              <pc:sldMasterMk cId="791954662" sldId="2147483648"/>
              <pc:sldLayoutMk cId="4202761244" sldId="2147483687"/>
              <ac:spMk id="19" creationId="{CA463A36-7025-4394-9467-8A3EC3425B00}"/>
            </ac:spMkLst>
          </pc:spChg>
          <pc:spChg chg="mod">
            <ac:chgData name="Naimish Vadodariya" userId="d2e325c0593a319e" providerId="LiveId" clId="{0C20591F-2EC1-4F3F-A659-EF792F057E2D}" dt="2022-02-03T19:05:37.797" v="203" actId="20577"/>
            <ac:spMkLst>
              <pc:docMk/>
              <pc:sldMasterMk cId="791954662" sldId="2147483648"/>
              <pc:sldLayoutMk cId="4202761244" sldId="2147483687"/>
              <ac:spMk id="22" creationId="{BF2BE79E-EA17-4AB9-8CB5-714A52A6B2F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8.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grpSp>
        <p:nvGrpSpPr>
          <p:cNvPr id="30" name="Group 29">
            <a:extLst>
              <a:ext uri="{FF2B5EF4-FFF2-40B4-BE49-F238E27FC236}">
                <a16:creationId xmlns=""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31" name="Picture 30">
              <a:extLst>
                <a:ext uri="{FF2B5EF4-FFF2-40B4-BE49-F238E27FC236}">
                  <a16:creationId xmlns="" xmlns:a16="http://schemas.microsoft.com/office/drawing/2014/main" id="{B49C31A0-0173-45C3-B715-F73A797EA64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34" name="Rectangle 33">
              <a:extLst>
                <a:ext uri="{FF2B5EF4-FFF2-40B4-BE49-F238E27FC236}">
                  <a16:creationId xmlns=""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rotWithShape="1">
          <a:blip r:embed="rId9"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7" name="Picture 26"/>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0150094" y="861192"/>
            <a:ext cx="1910727" cy="741362"/>
          </a:xfrm>
          <a:prstGeom prst="rect">
            <a:avLst/>
          </a:prstGeom>
        </p:spPr>
      </p:pic>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rotWithShape="1">
          <a:blip r:embed="rId11"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Naimish R. Vadodariya</a:t>
            </a: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599" y="6604000"/>
            <a:ext cx="6074121"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#2101CS611 (Advanced Dot 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Routing, Versioning in Web API &amp; Fluent Validations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3" name="Picture 12">
              <a:extLst>
                <a:ext uri="{FF2B5EF4-FFF2-40B4-BE49-F238E27FC236}">
                  <a16:creationId xmlns="" xmlns:a16="http://schemas.microsoft.com/office/drawing/2014/main" id="{538C9597-8AB6-41B2-8903-FB3D0B47AD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31180" y="5712647"/>
            <a:ext cx="1910727" cy="741362"/>
          </a:xfrm>
          <a:prstGeom prst="rect">
            <a:avLst/>
          </a:prstGeom>
        </p:spPr>
      </p:pic>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4" name="Group 13">
            <a:extLst>
              <a:ext uri="{FF2B5EF4-FFF2-40B4-BE49-F238E27FC236}">
                <a16:creationId xmlns=""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7" name="Rectangle 16">
              <a:extLst>
                <a:ext uri="{FF2B5EF4-FFF2-40B4-BE49-F238E27FC236}">
                  <a16:creationId xmlns=""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 xmlns:a16="http://schemas.microsoft.com/office/drawing/2014/main" id="{8FD38B6F-D549-4D28-B5DA-3AF636652084}"/>
              </a:ext>
            </a:extLst>
          </p:cNvPr>
          <p:cNvGrpSpPr/>
          <p:nvPr userDrawn="1"/>
        </p:nvGrpSpPr>
        <p:grpSpPr>
          <a:xfrm>
            <a:off x="10357991" y="105840"/>
            <a:ext cx="1649043" cy="501287"/>
            <a:chOff x="10721798" y="852808"/>
            <a:chExt cx="1339023" cy="407045"/>
          </a:xfrm>
        </p:grpSpPr>
        <p:pic>
          <p:nvPicPr>
            <p:cNvPr id="9" name="Picture 8">
              <a:extLst>
                <a:ext uri="{FF2B5EF4-FFF2-40B4-BE49-F238E27FC236}">
                  <a16:creationId xmlns=""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9" name="Picture 8">
              <a:extLst>
                <a:ext uri="{FF2B5EF4-FFF2-40B4-BE49-F238E27FC236}">
                  <a16:creationId xmlns=""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 xmlns:a16="http://schemas.microsoft.com/office/drawing/2014/main" id="{8FD38B6F-D549-4D28-B5DA-3AF636652084}"/>
              </a:ext>
            </a:extLst>
          </p:cNvPr>
          <p:cNvGrpSpPr/>
          <p:nvPr userDrawn="1"/>
        </p:nvGrpSpPr>
        <p:grpSpPr>
          <a:xfrm>
            <a:off x="127313" y="5993448"/>
            <a:ext cx="1649043" cy="501287"/>
            <a:chOff x="10721798" y="852808"/>
            <a:chExt cx="1339023" cy="407045"/>
          </a:xfrm>
        </p:grpSpPr>
        <p:pic>
          <p:nvPicPr>
            <p:cNvPr id="9" name="Picture 8">
              <a:extLst>
                <a:ext uri="{FF2B5EF4-FFF2-40B4-BE49-F238E27FC236}">
                  <a16:creationId xmlns=""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2/20/2024</a:t>
            </a:fld>
            <a:endParaRPr lang="en-US"/>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03F305CB-DBE2-45D5-8D0B-92106F27C4BB}"/>
              </a:ext>
            </a:extLst>
          </p:cNvPr>
          <p:cNvSpPr>
            <a:spLocks noGrp="1"/>
          </p:cNvSpPr>
          <p:nvPr>
            <p:ph type="ctrTitle"/>
          </p:nvPr>
        </p:nvSpPr>
        <p:spPr>
          <a:xfrm>
            <a:off x="559490" y="1122364"/>
            <a:ext cx="8484922" cy="2992436"/>
          </a:xfrm>
        </p:spPr>
        <p:txBody>
          <a:bodyPr/>
          <a:lstStyle/>
          <a:p>
            <a:r>
              <a:rPr lang="en-US" sz="4800" b="0" dirty="0" smtClean="0">
                <a:latin typeface="Roboto Condensed Light" panose="02000000000000000000" pitchFamily="2" charset="0"/>
                <a:ea typeface="Roboto Condensed Light" panose="02000000000000000000" pitchFamily="2" charset="0"/>
              </a:rPr>
              <a:t>Unit-2</a:t>
            </a:r>
            <a:r>
              <a:rPr lang="en-US" dirty="0" smtClean="0"/>
              <a:t> </a:t>
            </a:r>
            <a:r>
              <a:rPr lang="en-US" dirty="0"/>
              <a:t/>
            </a:r>
            <a:br>
              <a:rPr lang="en-US" dirty="0"/>
            </a:br>
            <a:r>
              <a:rPr lang="en-US" sz="6000" dirty="0" smtClean="0">
                <a:effectLst/>
              </a:rPr>
              <a:t>Routing, Versioning </a:t>
            </a:r>
            <a:r>
              <a:rPr lang="en-US" sz="6000" dirty="0">
                <a:effectLst/>
              </a:rPr>
              <a:t>in Web API </a:t>
            </a:r>
            <a:r>
              <a:rPr lang="en-US" sz="6000" dirty="0" smtClean="0">
                <a:effectLst/>
              </a:rPr>
              <a:t>&amp; Fluent </a:t>
            </a:r>
            <a:r>
              <a:rPr lang="en-US" sz="6000" dirty="0">
                <a:effectLst/>
              </a:rPr>
              <a:t>Validations</a:t>
            </a:r>
          </a:p>
        </p:txBody>
      </p:sp>
      <p:sp>
        <p:nvSpPr>
          <p:cNvPr id="10" name="Text Placeholder 9">
            <a:extLst>
              <a:ext uri="{FF2B5EF4-FFF2-40B4-BE49-F238E27FC236}">
                <a16:creationId xmlns="" xmlns:a16="http://schemas.microsoft.com/office/drawing/2014/main" id="{4F27F027-AAC9-4C88-B3AF-3C4A20BDDDA6}"/>
              </a:ext>
            </a:extLst>
          </p:cNvPr>
          <p:cNvSpPr>
            <a:spLocks noGrp="1"/>
          </p:cNvSpPr>
          <p:nvPr>
            <p:ph type="body" sz="quarter" idx="11"/>
          </p:nvPr>
        </p:nvSpPr>
        <p:spPr/>
        <p:txBody>
          <a:bodyPr/>
          <a:lstStyle/>
          <a:p>
            <a:r>
              <a:rPr lang="en-US" dirty="0"/>
              <a:t>Naimish.vadodariya@darshan.ac.in</a:t>
            </a:r>
          </a:p>
        </p:txBody>
      </p:sp>
      <p:sp>
        <p:nvSpPr>
          <p:cNvPr id="11" name="Text Placeholder 10">
            <a:extLst>
              <a:ext uri="{FF2B5EF4-FFF2-40B4-BE49-F238E27FC236}">
                <a16:creationId xmlns="" xmlns:a16="http://schemas.microsoft.com/office/drawing/2014/main" id="{59B646FF-BD32-4C5A-94AF-AC4347EADA2E}"/>
              </a:ext>
            </a:extLst>
          </p:cNvPr>
          <p:cNvSpPr>
            <a:spLocks noGrp="1"/>
          </p:cNvSpPr>
          <p:nvPr>
            <p:ph type="body" sz="quarter" idx="12"/>
          </p:nvPr>
        </p:nvSpPr>
        <p:spPr/>
        <p:txBody>
          <a:bodyPr/>
          <a:lstStyle/>
          <a:p>
            <a:r>
              <a:rPr lang="en-US" dirty="0"/>
              <a:t>8866215253</a:t>
            </a:r>
          </a:p>
        </p:txBody>
      </p:sp>
      <p:sp>
        <p:nvSpPr>
          <p:cNvPr id="12" name="Text Placeholder 11">
            <a:extLst>
              <a:ext uri="{FF2B5EF4-FFF2-40B4-BE49-F238E27FC236}">
                <a16:creationId xmlns="" xmlns:a16="http://schemas.microsoft.com/office/drawing/2014/main" id="{915CF252-06A8-43C0-BB69-DA7109EA62D1}"/>
              </a:ext>
            </a:extLst>
          </p:cNvPr>
          <p:cNvSpPr>
            <a:spLocks noGrp="1"/>
          </p:cNvSpPr>
          <p:nvPr>
            <p:ph type="body" sz="quarter" idx="13"/>
          </p:nvPr>
        </p:nvSpPr>
        <p:spPr>
          <a:xfrm>
            <a:off x="1837678" y="5537768"/>
            <a:ext cx="3840480" cy="290081"/>
          </a:xfrm>
        </p:spPr>
        <p:txBody>
          <a:bodyPr/>
          <a:lstStyle/>
          <a:p>
            <a:r>
              <a:rPr lang="en-US" dirty="0"/>
              <a:t>Computer Science &amp; Engineering Department</a:t>
            </a:r>
          </a:p>
        </p:txBody>
      </p:sp>
      <p:sp>
        <p:nvSpPr>
          <p:cNvPr id="13" name="Text Placeholder 12">
            <a:extLst>
              <a:ext uri="{FF2B5EF4-FFF2-40B4-BE49-F238E27FC236}">
                <a16:creationId xmlns="" xmlns:a16="http://schemas.microsoft.com/office/drawing/2014/main" id="{89F5B5F8-350F-4941-B9DE-36BF8B014803}"/>
              </a:ext>
            </a:extLst>
          </p:cNvPr>
          <p:cNvSpPr>
            <a:spLocks noGrp="1"/>
          </p:cNvSpPr>
          <p:nvPr>
            <p:ph type="body" sz="quarter" idx="14"/>
          </p:nvPr>
        </p:nvSpPr>
        <p:spPr/>
        <p:txBody>
          <a:bodyPr/>
          <a:lstStyle/>
          <a:p>
            <a:r>
              <a:rPr lang="en-US" dirty="0"/>
              <a:t>Prof. Naimish R. Vadodariya</a:t>
            </a:r>
          </a:p>
        </p:txBody>
      </p:sp>
      <p:sp>
        <p:nvSpPr>
          <p:cNvPr id="14" name="Text Placeholder 13">
            <a:extLst>
              <a:ext uri="{FF2B5EF4-FFF2-40B4-BE49-F238E27FC236}">
                <a16:creationId xmlns="" xmlns:a16="http://schemas.microsoft.com/office/drawing/2014/main" id="{E2AD8B6E-51EA-4A15-8752-4F221E5E02C5}"/>
              </a:ext>
            </a:extLst>
          </p:cNvPr>
          <p:cNvSpPr>
            <a:spLocks noGrp="1"/>
          </p:cNvSpPr>
          <p:nvPr>
            <p:ph type="body" sz="quarter" idx="16"/>
          </p:nvPr>
        </p:nvSpPr>
        <p:spPr/>
        <p:txBody>
          <a:bodyPr/>
          <a:lstStyle/>
          <a:p>
            <a:r>
              <a:rPr lang="en-US" b="1" dirty="0"/>
              <a:t>Advanced Dot </a:t>
            </a:r>
            <a:r>
              <a:rPr lang="en-US" b="1" dirty="0" smtClean="0"/>
              <a:t>Net</a:t>
            </a:r>
          </a:p>
          <a:p>
            <a:r>
              <a:rPr lang="en-US" dirty="0"/>
              <a:t>#</a:t>
            </a:r>
            <a:r>
              <a:rPr lang="en-US" dirty="0" smtClean="0"/>
              <a:t>2101CS611</a:t>
            </a:r>
            <a:endParaRPr lang="en-US" dirty="0"/>
          </a:p>
        </p:txBody>
      </p:sp>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3700571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endParaRPr lang="en-US" dirty="0" smtClean="0"/>
          </a:p>
          <a:p>
            <a:pPr marL="457200" indent="-457200">
              <a:buFont typeface="+mj-lt"/>
              <a:buAutoNum type="arabicPeriod"/>
            </a:pPr>
            <a:endParaRPr lang="en-US" b="1" dirty="0">
              <a:solidFill>
                <a:schemeClr val="accent6"/>
              </a:solidFill>
            </a:endParaRPr>
          </a:p>
        </p:txBody>
      </p:sp>
      <p:sp>
        <p:nvSpPr>
          <p:cNvPr id="3" name="Title 2"/>
          <p:cNvSpPr>
            <a:spLocks noGrp="1"/>
          </p:cNvSpPr>
          <p:nvPr>
            <p:ph type="title"/>
          </p:nvPr>
        </p:nvSpPr>
        <p:spPr/>
        <p:txBody>
          <a:bodyPr/>
          <a:lstStyle/>
          <a:p>
            <a:r>
              <a:rPr lang="en-US" dirty="0" smtClean="0"/>
              <a:t>How to do Versioning in .NET Core Web API? Cont..</a:t>
            </a:r>
            <a:endParaRPr lang="en-US" dirty="0"/>
          </a:p>
        </p:txBody>
      </p:sp>
      <p:pic>
        <p:nvPicPr>
          <p:cNvPr id="4" name="Picture 3"/>
          <p:cNvPicPr>
            <a:picLocks noChangeAspect="1"/>
          </p:cNvPicPr>
          <p:nvPr/>
        </p:nvPicPr>
        <p:blipFill>
          <a:blip r:embed="rId2"/>
          <a:stretch>
            <a:fillRect/>
          </a:stretch>
        </p:blipFill>
        <p:spPr>
          <a:xfrm>
            <a:off x="222449" y="990600"/>
            <a:ext cx="11798102" cy="4496566"/>
          </a:xfrm>
          <a:prstGeom prst="rect">
            <a:avLst/>
          </a:prstGeom>
        </p:spPr>
      </p:pic>
    </p:spTree>
    <p:extLst>
      <p:ext uri="{BB962C8B-B14F-4D97-AF65-F5344CB8AC3E}">
        <p14:creationId xmlns:p14="http://schemas.microsoft.com/office/powerpoint/2010/main" val="253109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79422" y="860229"/>
            <a:ext cx="10955715" cy="5091519"/>
          </a:xfrm>
          <a:prstGeom prst="rect">
            <a:avLst/>
          </a:prstGeom>
        </p:spPr>
      </p:pic>
      <p:sp>
        <p:nvSpPr>
          <p:cNvPr id="3" name="Title 2"/>
          <p:cNvSpPr>
            <a:spLocks noGrp="1"/>
          </p:cNvSpPr>
          <p:nvPr>
            <p:ph type="title"/>
          </p:nvPr>
        </p:nvSpPr>
        <p:spPr/>
        <p:txBody>
          <a:bodyPr/>
          <a:lstStyle/>
          <a:p>
            <a:r>
              <a:rPr lang="en-US" dirty="0" smtClean="0"/>
              <a:t>Output-1 : Postman</a:t>
            </a:r>
            <a:endParaRPr lang="en-US" dirty="0"/>
          </a:p>
        </p:txBody>
      </p:sp>
      <p:sp>
        <p:nvSpPr>
          <p:cNvPr id="5" name="Rectangle 4"/>
          <p:cNvSpPr/>
          <p:nvPr/>
        </p:nvSpPr>
        <p:spPr>
          <a:xfrm>
            <a:off x="2154723" y="2100412"/>
            <a:ext cx="3195873" cy="37119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75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Output-2 : Postman</a:t>
            </a:r>
            <a:endParaRPr lang="en-US" dirty="0"/>
          </a:p>
        </p:txBody>
      </p:sp>
      <p:pic>
        <p:nvPicPr>
          <p:cNvPr id="6" name="Picture 5"/>
          <p:cNvPicPr>
            <a:picLocks noChangeAspect="1"/>
          </p:cNvPicPr>
          <p:nvPr/>
        </p:nvPicPr>
        <p:blipFill>
          <a:blip r:embed="rId2"/>
          <a:stretch>
            <a:fillRect/>
          </a:stretch>
        </p:blipFill>
        <p:spPr>
          <a:xfrm>
            <a:off x="181069" y="885980"/>
            <a:ext cx="11879418" cy="4862972"/>
          </a:xfrm>
          <a:prstGeom prst="rect">
            <a:avLst/>
          </a:prstGeom>
        </p:spPr>
      </p:pic>
      <p:sp>
        <p:nvSpPr>
          <p:cNvPr id="5" name="Rectangle 4"/>
          <p:cNvSpPr/>
          <p:nvPr/>
        </p:nvSpPr>
        <p:spPr>
          <a:xfrm>
            <a:off x="1919332" y="2281481"/>
            <a:ext cx="3195873" cy="37119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831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Attribute Routing</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2</a:t>
            </a:r>
            <a:endParaRPr lang="en-US" dirty="0"/>
          </a:p>
        </p:txBody>
      </p:sp>
    </p:spTree>
    <p:extLst>
      <p:ext uri="{BB962C8B-B14F-4D97-AF65-F5344CB8AC3E}">
        <p14:creationId xmlns:p14="http://schemas.microsoft.com/office/powerpoint/2010/main" val="789570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With the help of ASP.NET Core Attribute Routing, </a:t>
            </a:r>
            <a:r>
              <a:rPr lang="en-US" dirty="0" smtClean="0"/>
              <a:t>you can </a:t>
            </a:r>
            <a:r>
              <a:rPr lang="en-US" dirty="0"/>
              <a:t>use the Route attribute to define routes for your application. </a:t>
            </a:r>
            <a:endParaRPr lang="en-US" dirty="0" smtClean="0"/>
          </a:p>
          <a:p>
            <a:pPr fontAlgn="base"/>
            <a:r>
              <a:rPr lang="en-US" dirty="0" smtClean="0"/>
              <a:t>You </a:t>
            </a:r>
            <a:r>
              <a:rPr lang="en-US" dirty="0"/>
              <a:t>can use the Route attribute either at the Controller level or at the Controller Action Methods level. </a:t>
            </a:r>
            <a:endParaRPr lang="en-US" dirty="0" smtClean="0"/>
          </a:p>
          <a:p>
            <a:pPr fontAlgn="base"/>
            <a:r>
              <a:rPr lang="en-US" dirty="0" smtClean="0"/>
              <a:t>When </a:t>
            </a:r>
            <a:r>
              <a:rPr lang="en-US" dirty="0"/>
              <a:t>you apply the Route attribute at the Controller level, then it is applicable for all the action methods of that controller.</a:t>
            </a:r>
          </a:p>
          <a:p>
            <a:pPr fontAlgn="base"/>
            <a:r>
              <a:rPr lang="en-US" dirty="0"/>
              <a:t>Let us modify the Home Controller as shown </a:t>
            </a:r>
            <a:r>
              <a:rPr lang="en-US" dirty="0" smtClean="0"/>
              <a:t>here. </a:t>
            </a:r>
          </a:p>
          <a:p>
            <a:pPr fontAlgn="base"/>
            <a:r>
              <a:rPr lang="en-US" dirty="0" smtClean="0"/>
              <a:t>Here </a:t>
            </a:r>
            <a:r>
              <a:rPr lang="en-US" dirty="0"/>
              <a:t>we have applied the Route Attribute at the Action method.</a:t>
            </a:r>
          </a:p>
          <a:p>
            <a:endParaRPr lang="en-US" dirty="0"/>
          </a:p>
        </p:txBody>
      </p:sp>
      <p:sp>
        <p:nvSpPr>
          <p:cNvPr id="3" name="Title 2"/>
          <p:cNvSpPr>
            <a:spLocks noGrp="1"/>
          </p:cNvSpPr>
          <p:nvPr>
            <p:ph type="title"/>
          </p:nvPr>
        </p:nvSpPr>
        <p:spPr/>
        <p:txBody>
          <a:bodyPr/>
          <a:lstStyle/>
          <a:p>
            <a:r>
              <a:rPr lang="en-US" dirty="0" smtClean="0"/>
              <a:t>Attribute </a:t>
            </a:r>
            <a:r>
              <a:rPr lang="en-US" dirty="0"/>
              <a:t>Routing</a:t>
            </a:r>
          </a:p>
        </p:txBody>
      </p:sp>
      <p:pic>
        <p:nvPicPr>
          <p:cNvPr id="4" name="Picture 3"/>
          <p:cNvPicPr>
            <a:picLocks noChangeAspect="1"/>
          </p:cNvPicPr>
          <p:nvPr/>
        </p:nvPicPr>
        <p:blipFill>
          <a:blip r:embed="rId2"/>
          <a:stretch>
            <a:fillRect/>
          </a:stretch>
        </p:blipFill>
        <p:spPr>
          <a:xfrm>
            <a:off x="5851033" y="863444"/>
            <a:ext cx="6241777" cy="4349055"/>
          </a:xfrm>
          <a:prstGeom prst="rect">
            <a:avLst/>
          </a:prstGeom>
          <a:ln>
            <a:solidFill>
              <a:schemeClr val="tx1"/>
            </a:solidFill>
          </a:ln>
        </p:spPr>
      </p:pic>
      <p:sp>
        <p:nvSpPr>
          <p:cNvPr id="5" name="Rectangle 4"/>
          <p:cNvSpPr/>
          <p:nvPr/>
        </p:nvSpPr>
        <p:spPr>
          <a:xfrm>
            <a:off x="8410669" y="2960483"/>
            <a:ext cx="2390115" cy="69824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09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If you notice, here we applied the Route() attribute 3 times on the Index() action method of Home Controller. </a:t>
            </a:r>
            <a:endParaRPr lang="en-US" dirty="0" smtClean="0"/>
          </a:p>
          <a:p>
            <a:pPr fontAlgn="base"/>
            <a:r>
              <a:rPr lang="en-US" b="1" dirty="0" smtClean="0"/>
              <a:t>The </a:t>
            </a:r>
            <a:r>
              <a:rPr lang="en-US" b="1" dirty="0"/>
              <a:t>point that you need to remember is, with each instance of the Route attribute we specified a different route </a:t>
            </a:r>
            <a:r>
              <a:rPr lang="en-US" b="1" dirty="0" smtClean="0"/>
              <a:t>template</a:t>
            </a:r>
            <a:r>
              <a:rPr lang="en-US" dirty="0" smtClean="0"/>
              <a:t>.</a:t>
            </a:r>
          </a:p>
          <a:p>
            <a:pPr fontAlgn="base"/>
            <a:r>
              <a:rPr lang="en-US" dirty="0" smtClean="0"/>
              <a:t>With </a:t>
            </a:r>
            <a:r>
              <a:rPr lang="en-US" dirty="0"/>
              <a:t>the above three Route attribute, now we can access the Index() action method of the </a:t>
            </a:r>
            <a:r>
              <a:rPr lang="en-US" dirty="0" err="1"/>
              <a:t>HomeController</a:t>
            </a:r>
            <a:r>
              <a:rPr lang="en-US" dirty="0"/>
              <a:t> using the following 3 URLs</a:t>
            </a:r>
            <a:r>
              <a:rPr lang="en-US" dirty="0" smtClean="0"/>
              <a:t>.</a:t>
            </a:r>
          </a:p>
          <a:p>
            <a:pPr lvl="1" fontAlgn="base"/>
            <a:r>
              <a:rPr lang="en-US" dirty="0">
                <a:solidFill>
                  <a:schemeClr val="tx2"/>
                </a:solidFill>
              </a:rPr>
              <a:t>http://localhost:5280/</a:t>
            </a:r>
          </a:p>
          <a:p>
            <a:pPr lvl="1" fontAlgn="base"/>
            <a:r>
              <a:rPr lang="en-US" dirty="0">
                <a:solidFill>
                  <a:schemeClr val="tx2"/>
                </a:solidFill>
              </a:rPr>
              <a:t>http://localhost:5280/Home</a:t>
            </a:r>
          </a:p>
          <a:p>
            <a:pPr lvl="1" fontAlgn="base"/>
            <a:r>
              <a:rPr lang="en-US" dirty="0">
                <a:solidFill>
                  <a:schemeClr val="tx2"/>
                </a:solidFill>
              </a:rPr>
              <a:t>http://localhost:5280/Home/Index</a:t>
            </a:r>
          </a:p>
        </p:txBody>
      </p:sp>
      <p:sp>
        <p:nvSpPr>
          <p:cNvPr id="3" name="Title 2"/>
          <p:cNvSpPr>
            <a:spLocks noGrp="1"/>
          </p:cNvSpPr>
          <p:nvPr>
            <p:ph type="title"/>
          </p:nvPr>
        </p:nvSpPr>
        <p:spPr/>
        <p:txBody>
          <a:bodyPr/>
          <a:lstStyle/>
          <a:p>
            <a:r>
              <a:rPr lang="en-US" dirty="0" smtClean="0"/>
              <a:t>Attribute Routing Cont..</a:t>
            </a:r>
            <a:endParaRPr lang="en-US" dirty="0"/>
          </a:p>
        </p:txBody>
      </p:sp>
      <p:pic>
        <p:nvPicPr>
          <p:cNvPr id="4" name="Picture 3"/>
          <p:cNvPicPr>
            <a:picLocks noChangeAspect="1"/>
          </p:cNvPicPr>
          <p:nvPr/>
        </p:nvPicPr>
        <p:blipFill>
          <a:blip r:embed="rId2"/>
          <a:stretch>
            <a:fillRect/>
          </a:stretch>
        </p:blipFill>
        <p:spPr>
          <a:xfrm>
            <a:off x="5851033" y="863444"/>
            <a:ext cx="6241777" cy="4349055"/>
          </a:xfrm>
          <a:prstGeom prst="rect">
            <a:avLst/>
          </a:prstGeom>
          <a:ln>
            <a:solidFill>
              <a:schemeClr val="tx1"/>
            </a:solidFill>
          </a:ln>
        </p:spPr>
      </p:pic>
      <p:sp>
        <p:nvSpPr>
          <p:cNvPr id="5" name="Rectangle 4"/>
          <p:cNvSpPr/>
          <p:nvPr/>
        </p:nvSpPr>
        <p:spPr>
          <a:xfrm>
            <a:off x="8410669" y="2960483"/>
            <a:ext cx="2390115" cy="69824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28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W</a:t>
            </a:r>
            <a:r>
              <a:rPr lang="en-US" dirty="0" smtClean="0"/>
              <a:t>ith </a:t>
            </a:r>
            <a:r>
              <a:rPr lang="en-US" dirty="0"/>
              <a:t>conventional based routing, we can specify the route parameters as part of the route template. </a:t>
            </a:r>
            <a:endParaRPr lang="en-US" dirty="0" smtClean="0"/>
          </a:p>
          <a:p>
            <a:pPr fontAlgn="base"/>
            <a:r>
              <a:rPr lang="en-US" dirty="0" smtClean="0"/>
              <a:t>We </a:t>
            </a:r>
            <a:r>
              <a:rPr lang="en-US" dirty="0"/>
              <a:t>can also do the same with attribute routing. That means we can also define Route Attribute with parameters. </a:t>
            </a:r>
            <a:endParaRPr lang="en-US" dirty="0" smtClean="0"/>
          </a:p>
          <a:p>
            <a:pPr fontAlgn="base"/>
            <a:r>
              <a:rPr lang="en-US" dirty="0" smtClean="0"/>
              <a:t>To </a:t>
            </a:r>
            <a:r>
              <a:rPr lang="en-US" dirty="0"/>
              <a:t>understand this, modify the Home Controller as shown </a:t>
            </a:r>
            <a:r>
              <a:rPr lang="en-US" dirty="0" smtClean="0"/>
              <a:t>here.</a:t>
            </a:r>
          </a:p>
          <a:p>
            <a:pPr fontAlgn="base"/>
            <a:r>
              <a:rPr lang="en-US" dirty="0"/>
              <a:t>This is done by a process called </a:t>
            </a:r>
            <a:r>
              <a:rPr lang="en-US" b="1" dirty="0"/>
              <a:t>Model </a:t>
            </a:r>
            <a:r>
              <a:rPr lang="en-US" b="1" dirty="0" smtClean="0"/>
              <a:t>binding. </a:t>
            </a:r>
            <a:endParaRPr lang="en-US" dirty="0">
              <a:solidFill>
                <a:schemeClr val="tx2"/>
              </a:solidFill>
            </a:endParaRPr>
          </a:p>
        </p:txBody>
      </p:sp>
      <p:sp>
        <p:nvSpPr>
          <p:cNvPr id="3" name="Title 2"/>
          <p:cNvSpPr>
            <a:spLocks noGrp="1"/>
          </p:cNvSpPr>
          <p:nvPr>
            <p:ph type="title"/>
          </p:nvPr>
        </p:nvSpPr>
        <p:spPr/>
        <p:txBody>
          <a:bodyPr/>
          <a:lstStyle/>
          <a:p>
            <a:pPr fontAlgn="base"/>
            <a:r>
              <a:rPr lang="en-US" dirty="0" smtClean="0"/>
              <a:t>Attribute Routing (With Parameters) Cont..</a:t>
            </a:r>
            <a:endParaRPr lang="en-US" dirty="0"/>
          </a:p>
        </p:txBody>
      </p:sp>
      <p:pic>
        <p:nvPicPr>
          <p:cNvPr id="6" name="Picture 5"/>
          <p:cNvPicPr>
            <a:picLocks noChangeAspect="1"/>
          </p:cNvPicPr>
          <p:nvPr/>
        </p:nvPicPr>
        <p:blipFill>
          <a:blip r:embed="rId2"/>
          <a:stretch>
            <a:fillRect/>
          </a:stretch>
        </p:blipFill>
        <p:spPr>
          <a:xfrm>
            <a:off x="5793552" y="863444"/>
            <a:ext cx="6347839" cy="3455059"/>
          </a:xfrm>
          <a:prstGeom prst="rect">
            <a:avLst/>
          </a:prstGeom>
          <a:ln>
            <a:solidFill>
              <a:schemeClr val="tx1"/>
            </a:solidFill>
          </a:ln>
        </p:spPr>
      </p:pic>
      <p:sp>
        <p:nvSpPr>
          <p:cNvPr id="5" name="Rectangle 4"/>
          <p:cNvSpPr/>
          <p:nvPr/>
        </p:nvSpPr>
        <p:spPr>
          <a:xfrm>
            <a:off x="8007802" y="2609079"/>
            <a:ext cx="2467059" cy="278976"/>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7109663" y="4402356"/>
            <a:ext cx="5031728" cy="1527918"/>
          </a:xfrm>
          <a:prstGeom prst="rect">
            <a:avLst/>
          </a:prstGeom>
          <a:ln>
            <a:solidFill>
              <a:schemeClr val="tx1"/>
            </a:solidFill>
          </a:ln>
        </p:spPr>
      </p:pic>
      <p:sp>
        <p:nvSpPr>
          <p:cNvPr id="8" name="Rectangle 7"/>
          <p:cNvSpPr/>
          <p:nvPr/>
        </p:nvSpPr>
        <p:spPr>
          <a:xfrm>
            <a:off x="8391997" y="4887338"/>
            <a:ext cx="3286973" cy="300297"/>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793552" y="4402356"/>
            <a:ext cx="1231937" cy="378712"/>
          </a:xfrm>
          <a:prstGeom prst="rect">
            <a:avLst/>
          </a:prstGeom>
          <a:noFill/>
        </p:spPr>
        <p:txBody>
          <a:bodyPr wrap="square" rtlCol="0">
            <a:spAutoFit/>
          </a:bodyPr>
          <a:lstStyle/>
          <a:p>
            <a:pPr algn="r"/>
            <a:r>
              <a:rPr lang="en-US" dirty="0" smtClean="0"/>
              <a:t>Output</a:t>
            </a:r>
            <a:endParaRPr lang="en-US" dirty="0"/>
          </a:p>
        </p:txBody>
      </p:sp>
    </p:spTree>
    <p:extLst>
      <p:ext uri="{BB962C8B-B14F-4D97-AF65-F5344CB8AC3E}">
        <p14:creationId xmlns:p14="http://schemas.microsoft.com/office/powerpoint/2010/main" val="36241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Like conventional based routing, we can also make a parameter as optional in Attribute Routing. </a:t>
            </a:r>
            <a:endParaRPr lang="en-US" dirty="0" smtClean="0"/>
          </a:p>
          <a:p>
            <a:pPr fontAlgn="base"/>
            <a:r>
              <a:rPr lang="en-US" dirty="0" smtClean="0"/>
              <a:t>To </a:t>
            </a:r>
            <a:r>
              <a:rPr lang="en-US" dirty="0"/>
              <a:t>make the Route parameter optional, simply add a question mark “</a:t>
            </a:r>
            <a:r>
              <a:rPr lang="en-US" b="1" dirty="0"/>
              <a:t>?</a:t>
            </a:r>
            <a:r>
              <a:rPr lang="en-US" dirty="0"/>
              <a:t>” at the end of the parameter</a:t>
            </a:r>
            <a:r>
              <a:rPr lang="en-US" dirty="0" smtClean="0"/>
              <a:t>.</a:t>
            </a:r>
          </a:p>
          <a:p>
            <a:pPr fontAlgn="base"/>
            <a:r>
              <a:rPr lang="en-US" dirty="0" smtClean="0"/>
              <a:t>Now, we check the output with given images.</a:t>
            </a:r>
            <a:endParaRPr lang="en-US" dirty="0"/>
          </a:p>
        </p:txBody>
      </p:sp>
      <p:sp>
        <p:nvSpPr>
          <p:cNvPr id="3" name="Title 2"/>
          <p:cNvSpPr>
            <a:spLocks noGrp="1"/>
          </p:cNvSpPr>
          <p:nvPr>
            <p:ph type="title"/>
          </p:nvPr>
        </p:nvSpPr>
        <p:spPr/>
        <p:txBody>
          <a:bodyPr/>
          <a:lstStyle/>
          <a:p>
            <a:pPr fontAlgn="base"/>
            <a:r>
              <a:rPr lang="en-US" dirty="0" smtClean="0"/>
              <a:t>Attribute Routing (With Optional Parameters) Cont..</a:t>
            </a:r>
            <a:endParaRPr lang="en-US" dirty="0"/>
          </a:p>
        </p:txBody>
      </p:sp>
      <p:pic>
        <p:nvPicPr>
          <p:cNvPr id="7" name="Picture 6"/>
          <p:cNvPicPr>
            <a:picLocks noChangeAspect="1"/>
          </p:cNvPicPr>
          <p:nvPr/>
        </p:nvPicPr>
        <p:blipFill>
          <a:blip r:embed="rId2"/>
          <a:stretch>
            <a:fillRect/>
          </a:stretch>
        </p:blipFill>
        <p:spPr>
          <a:xfrm>
            <a:off x="2280028" y="4438568"/>
            <a:ext cx="4894372" cy="1486209"/>
          </a:xfrm>
          <a:prstGeom prst="rect">
            <a:avLst/>
          </a:prstGeom>
          <a:ln>
            <a:solidFill>
              <a:schemeClr val="tx1"/>
            </a:solidFill>
          </a:ln>
        </p:spPr>
      </p:pic>
      <p:sp>
        <p:nvSpPr>
          <p:cNvPr id="8" name="Rectangle 7"/>
          <p:cNvSpPr/>
          <p:nvPr/>
        </p:nvSpPr>
        <p:spPr>
          <a:xfrm>
            <a:off x="3546952" y="4881375"/>
            <a:ext cx="3286973" cy="300297"/>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239127" y="4096969"/>
            <a:ext cx="811890" cy="378712"/>
          </a:xfrm>
          <a:prstGeom prst="rect">
            <a:avLst/>
          </a:prstGeom>
          <a:noFill/>
        </p:spPr>
        <p:txBody>
          <a:bodyPr wrap="square" rtlCol="0">
            <a:spAutoFit/>
          </a:bodyPr>
          <a:lstStyle/>
          <a:p>
            <a:pPr algn="r"/>
            <a:r>
              <a:rPr lang="en-US" dirty="0" smtClean="0"/>
              <a:t>Output</a:t>
            </a:r>
            <a:endParaRPr lang="en-US" dirty="0"/>
          </a:p>
        </p:txBody>
      </p:sp>
      <p:pic>
        <p:nvPicPr>
          <p:cNvPr id="4" name="Picture 3"/>
          <p:cNvPicPr>
            <a:picLocks noChangeAspect="1"/>
          </p:cNvPicPr>
          <p:nvPr/>
        </p:nvPicPr>
        <p:blipFill>
          <a:blip r:embed="rId3"/>
          <a:stretch>
            <a:fillRect/>
          </a:stretch>
        </p:blipFill>
        <p:spPr>
          <a:xfrm>
            <a:off x="5649363" y="863444"/>
            <a:ext cx="6488005" cy="3538912"/>
          </a:xfrm>
          <a:prstGeom prst="rect">
            <a:avLst/>
          </a:prstGeom>
          <a:ln>
            <a:solidFill>
              <a:schemeClr val="tx1"/>
            </a:solidFill>
          </a:ln>
        </p:spPr>
      </p:pic>
      <p:sp>
        <p:nvSpPr>
          <p:cNvPr id="5" name="Rectangle 4"/>
          <p:cNvSpPr/>
          <p:nvPr/>
        </p:nvSpPr>
        <p:spPr>
          <a:xfrm>
            <a:off x="7958755" y="2686320"/>
            <a:ext cx="2561372" cy="274163"/>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215301" y="4438568"/>
            <a:ext cx="4922067" cy="1486209"/>
          </a:xfrm>
          <a:prstGeom prst="rect">
            <a:avLst/>
          </a:prstGeom>
          <a:ln>
            <a:solidFill>
              <a:schemeClr val="tx1"/>
            </a:solidFill>
          </a:ln>
        </p:spPr>
      </p:pic>
      <p:sp>
        <p:nvSpPr>
          <p:cNvPr id="12" name="Rectangle 11"/>
          <p:cNvSpPr/>
          <p:nvPr/>
        </p:nvSpPr>
        <p:spPr>
          <a:xfrm>
            <a:off x="8504696" y="4908534"/>
            <a:ext cx="3092794" cy="300297"/>
          </a:xfrm>
          <a:prstGeom prst="rect">
            <a:avLst/>
          </a:prstGeom>
          <a:noFill/>
          <a:ln w="19050">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75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5"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In the ASP.NET Core MVC application, it is also possible to apply the Route() attribute on the Controller class as well as on individual action methods. </a:t>
            </a:r>
            <a:endParaRPr lang="en-US" dirty="0" smtClean="0"/>
          </a:p>
          <a:p>
            <a:pPr fontAlgn="base"/>
            <a:r>
              <a:rPr lang="en-US" dirty="0" smtClean="0"/>
              <a:t>If </a:t>
            </a:r>
            <a:r>
              <a:rPr lang="en-US" dirty="0"/>
              <a:t>you want to make the attribute routing less repetitive, then you need to use the route attributes on the controller level as well as on the individual action methods level</a:t>
            </a:r>
            <a:r>
              <a:rPr lang="en-US" dirty="0" smtClean="0"/>
              <a:t>.</a:t>
            </a:r>
          </a:p>
          <a:p>
            <a:pPr fontAlgn="base"/>
            <a:r>
              <a:rPr lang="en-US" dirty="0"/>
              <a:t>The Route template applied on the controller level is prepended to the route template applied to the action method level.</a:t>
            </a:r>
          </a:p>
        </p:txBody>
      </p:sp>
      <p:sp>
        <p:nvSpPr>
          <p:cNvPr id="3" name="Title 2"/>
          <p:cNvSpPr>
            <a:spLocks noGrp="1"/>
          </p:cNvSpPr>
          <p:nvPr>
            <p:ph type="title"/>
          </p:nvPr>
        </p:nvSpPr>
        <p:spPr/>
        <p:txBody>
          <a:bodyPr>
            <a:normAutofit/>
          </a:bodyPr>
          <a:lstStyle/>
          <a:p>
            <a:pPr fontAlgn="base"/>
            <a:r>
              <a:rPr lang="en-US" dirty="0" smtClean="0"/>
              <a:t>Attribute Routing (At </a:t>
            </a:r>
            <a:r>
              <a:rPr lang="en-US" dirty="0"/>
              <a:t>Controller </a:t>
            </a:r>
            <a:r>
              <a:rPr lang="en-US" dirty="0" smtClean="0"/>
              <a:t>Level) Cont..</a:t>
            </a:r>
            <a:endParaRPr lang="en-US" dirty="0"/>
          </a:p>
        </p:txBody>
      </p:sp>
      <p:pic>
        <p:nvPicPr>
          <p:cNvPr id="6" name="Picture 5"/>
          <p:cNvPicPr>
            <a:picLocks noChangeAspect="1"/>
          </p:cNvPicPr>
          <p:nvPr/>
        </p:nvPicPr>
        <p:blipFill>
          <a:blip r:embed="rId2"/>
          <a:stretch>
            <a:fillRect/>
          </a:stretch>
        </p:blipFill>
        <p:spPr>
          <a:xfrm>
            <a:off x="5649364" y="863444"/>
            <a:ext cx="6433224" cy="4809568"/>
          </a:xfrm>
          <a:prstGeom prst="rect">
            <a:avLst/>
          </a:prstGeom>
          <a:ln>
            <a:solidFill>
              <a:schemeClr val="tx1"/>
            </a:solidFill>
          </a:ln>
        </p:spPr>
      </p:pic>
      <p:sp>
        <p:nvSpPr>
          <p:cNvPr id="13" name="Rectangle 12"/>
          <p:cNvSpPr/>
          <p:nvPr/>
        </p:nvSpPr>
        <p:spPr>
          <a:xfrm>
            <a:off x="7426910" y="2033178"/>
            <a:ext cx="1231898" cy="234161"/>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p:cNvCxnSpPr/>
          <p:nvPr/>
        </p:nvCxnSpPr>
        <p:spPr>
          <a:xfrm rot="10800000">
            <a:off x="8658808" y="2150347"/>
            <a:ext cx="414854" cy="271306"/>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91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1" y="863444"/>
            <a:ext cx="5518182" cy="5590565"/>
          </a:xfrm>
        </p:spPr>
        <p:txBody>
          <a:bodyPr/>
          <a:lstStyle/>
          <a:p>
            <a:pPr fontAlgn="base"/>
            <a:r>
              <a:rPr lang="en-US" dirty="0"/>
              <a:t>In order to ignore the Route Template placed at the Controller level, you need to use / or ~/ at the action method </a:t>
            </a:r>
            <a:r>
              <a:rPr lang="en-US" dirty="0" smtClean="0"/>
              <a:t>level.</a:t>
            </a:r>
          </a:p>
          <a:p>
            <a:pPr fontAlgn="base"/>
            <a:r>
              <a:rPr lang="en-US" dirty="0"/>
              <a:t>If the action method route template starts with </a:t>
            </a:r>
            <a:r>
              <a:rPr lang="en-US" b="1" dirty="0"/>
              <a:t>/ or ~/</a:t>
            </a:r>
            <a:r>
              <a:rPr lang="en-US" dirty="0"/>
              <a:t>, then the controller route template is not going to be combined with the action method route template</a:t>
            </a:r>
            <a:r>
              <a:rPr lang="en-US" dirty="0" smtClean="0"/>
              <a:t>.</a:t>
            </a:r>
          </a:p>
          <a:p>
            <a:pPr fontAlgn="base"/>
            <a:r>
              <a:rPr lang="en-US" dirty="0" smtClean="0"/>
              <a:t>Output</a:t>
            </a:r>
            <a:endParaRPr lang="en-US" dirty="0"/>
          </a:p>
        </p:txBody>
      </p:sp>
      <p:sp>
        <p:nvSpPr>
          <p:cNvPr id="3" name="Title 2"/>
          <p:cNvSpPr>
            <a:spLocks noGrp="1"/>
          </p:cNvSpPr>
          <p:nvPr>
            <p:ph type="title"/>
          </p:nvPr>
        </p:nvSpPr>
        <p:spPr/>
        <p:txBody>
          <a:bodyPr>
            <a:normAutofit/>
          </a:bodyPr>
          <a:lstStyle/>
          <a:p>
            <a:pPr fontAlgn="base"/>
            <a:r>
              <a:rPr lang="en-US" dirty="0"/>
              <a:t>How to ignore the Route Template placed at the Controller Level?</a:t>
            </a:r>
          </a:p>
        </p:txBody>
      </p:sp>
      <p:pic>
        <p:nvPicPr>
          <p:cNvPr id="4" name="Picture 3"/>
          <p:cNvPicPr>
            <a:picLocks noChangeAspect="1"/>
          </p:cNvPicPr>
          <p:nvPr/>
        </p:nvPicPr>
        <p:blipFill>
          <a:blip r:embed="rId2"/>
          <a:stretch>
            <a:fillRect/>
          </a:stretch>
        </p:blipFill>
        <p:spPr>
          <a:xfrm>
            <a:off x="5649363" y="863444"/>
            <a:ext cx="6455529" cy="4399021"/>
          </a:xfrm>
          <a:prstGeom prst="rect">
            <a:avLst/>
          </a:prstGeom>
          <a:ln>
            <a:solidFill>
              <a:schemeClr val="tx1"/>
            </a:solidFill>
          </a:ln>
        </p:spPr>
      </p:pic>
      <p:sp>
        <p:nvSpPr>
          <p:cNvPr id="5" name="Rectangle 4"/>
          <p:cNvSpPr/>
          <p:nvPr/>
        </p:nvSpPr>
        <p:spPr>
          <a:xfrm>
            <a:off x="7697755" y="2733869"/>
            <a:ext cx="1586204" cy="2425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97755" y="3904862"/>
            <a:ext cx="1586204" cy="2425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16953" y="3797602"/>
            <a:ext cx="3840443" cy="1364583"/>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16953" y="5238307"/>
            <a:ext cx="3840443" cy="1367945"/>
          </a:xfrm>
          <a:prstGeom prst="rect">
            <a:avLst/>
          </a:prstGeom>
          <a:ln>
            <a:solidFill>
              <a:schemeClr val="tx1"/>
            </a:solidFill>
          </a:ln>
        </p:spPr>
      </p:pic>
      <p:sp>
        <p:nvSpPr>
          <p:cNvPr id="12" name="Rectangle 11"/>
          <p:cNvSpPr/>
          <p:nvPr/>
        </p:nvSpPr>
        <p:spPr>
          <a:xfrm>
            <a:off x="1878562" y="4283951"/>
            <a:ext cx="2478833" cy="2880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78561" y="5759593"/>
            <a:ext cx="2478833" cy="28804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2" y="731706"/>
            <a:ext cx="6126480" cy="3370153"/>
          </a:xfrm>
          <a:prstGeom prst="rect">
            <a:avLst/>
          </a:prstGeom>
          <a:noFill/>
        </p:spPr>
        <p:txBody>
          <a:bodyPr wrap="square" rtlCol="0">
            <a:spAutoFit/>
          </a:bodyPr>
          <a:lstStyle/>
          <a:p>
            <a:r>
              <a:rPr lang="en-US" sz="2400" b="1" dirty="0" smtClean="0"/>
              <a:t>Outline</a:t>
            </a:r>
          </a:p>
          <a:p>
            <a:pPr marL="742950" lvl="1" indent="-285750">
              <a:lnSpc>
                <a:spcPct val="150000"/>
              </a:lnSpc>
              <a:buFont typeface="Arial" panose="020B0604020202020204" pitchFamily="34" charset="0"/>
              <a:buChar char="•"/>
            </a:pPr>
            <a:r>
              <a:rPr lang="en-US" dirty="0" smtClean="0">
                <a:solidFill>
                  <a:schemeClr val="bg1">
                    <a:lumMod val="50000"/>
                  </a:schemeClr>
                </a:solidFill>
              </a:rPr>
              <a:t>API Versioning</a:t>
            </a:r>
          </a:p>
          <a:p>
            <a:pPr marL="742950" lvl="1" indent="-285750">
              <a:lnSpc>
                <a:spcPct val="150000"/>
              </a:lnSpc>
              <a:buFont typeface="Arial" panose="020B0604020202020204" pitchFamily="34" charset="0"/>
              <a:buChar char="•"/>
            </a:pPr>
            <a:r>
              <a:rPr lang="en-US" dirty="0">
                <a:solidFill>
                  <a:schemeClr val="bg1">
                    <a:lumMod val="50000"/>
                  </a:schemeClr>
                </a:solidFill>
              </a:rPr>
              <a:t>Types of API Versioning</a:t>
            </a:r>
            <a:endParaRPr lang="en-US" dirty="0" smtClean="0">
              <a:solidFill>
                <a:schemeClr val="bg1">
                  <a:lumMod val="50000"/>
                </a:schemeClr>
              </a:solidFill>
            </a:endParaRPr>
          </a:p>
          <a:p>
            <a:pPr marL="742950" lvl="1" indent="-285750">
              <a:lnSpc>
                <a:spcPct val="150000"/>
              </a:lnSpc>
              <a:buFont typeface="Arial" panose="020B0604020202020204" pitchFamily="34" charset="0"/>
              <a:buChar char="•"/>
            </a:pPr>
            <a:r>
              <a:rPr lang="en-US" dirty="0" smtClean="0">
                <a:solidFill>
                  <a:schemeClr val="bg1">
                    <a:lumMod val="50000"/>
                  </a:schemeClr>
                </a:solidFill>
              </a:rPr>
              <a:t>Routing introduction </a:t>
            </a:r>
          </a:p>
          <a:p>
            <a:pPr marL="742950" lvl="1" indent="-285750">
              <a:lnSpc>
                <a:spcPct val="150000"/>
              </a:lnSpc>
              <a:buFont typeface="Arial" panose="020B0604020202020204" pitchFamily="34" charset="0"/>
              <a:buChar char="•"/>
            </a:pPr>
            <a:r>
              <a:rPr lang="en-US" dirty="0">
                <a:solidFill>
                  <a:schemeClr val="bg1">
                    <a:lumMod val="50000"/>
                  </a:schemeClr>
                </a:solidFill>
              </a:rPr>
              <a:t>V</a:t>
            </a:r>
            <a:r>
              <a:rPr lang="en-US" dirty="0" smtClean="0">
                <a:solidFill>
                  <a:schemeClr val="bg1">
                    <a:lumMod val="50000"/>
                  </a:schemeClr>
                </a:solidFill>
              </a:rPr>
              <a:t>ariables </a:t>
            </a:r>
            <a:r>
              <a:rPr lang="en-US" dirty="0">
                <a:solidFill>
                  <a:schemeClr val="bg1">
                    <a:lumMod val="50000"/>
                  </a:schemeClr>
                </a:solidFill>
              </a:rPr>
              <a:t>and Query </a:t>
            </a:r>
            <a:r>
              <a:rPr lang="en-US" dirty="0" smtClean="0">
                <a:solidFill>
                  <a:schemeClr val="bg1">
                    <a:lumMod val="50000"/>
                  </a:schemeClr>
                </a:solidFill>
              </a:rPr>
              <a:t>Strings</a:t>
            </a:r>
          </a:p>
          <a:p>
            <a:pPr marL="742950" lvl="1" indent="-285750">
              <a:lnSpc>
                <a:spcPct val="150000"/>
              </a:lnSpc>
              <a:buFont typeface="Arial" panose="020B0604020202020204" pitchFamily="34" charset="0"/>
              <a:buChar char="•"/>
            </a:pPr>
            <a:r>
              <a:rPr lang="en-US" dirty="0" smtClean="0">
                <a:solidFill>
                  <a:schemeClr val="bg1">
                    <a:lumMod val="50000"/>
                  </a:schemeClr>
                </a:solidFill>
              </a:rPr>
              <a:t>Route Constraints</a:t>
            </a:r>
          </a:p>
          <a:p>
            <a:pPr marL="742950" lvl="1" indent="-285750">
              <a:lnSpc>
                <a:spcPct val="150000"/>
              </a:lnSpc>
              <a:buFont typeface="Arial" panose="020B0604020202020204" pitchFamily="34" charset="0"/>
              <a:buChar char="•"/>
            </a:pPr>
            <a:r>
              <a:rPr lang="en-US" dirty="0" smtClean="0">
                <a:solidFill>
                  <a:schemeClr val="bg1">
                    <a:lumMod val="50000"/>
                  </a:schemeClr>
                </a:solidFill>
              </a:rPr>
              <a:t>Fluent </a:t>
            </a:r>
            <a:r>
              <a:rPr lang="en-US" dirty="0">
                <a:solidFill>
                  <a:schemeClr val="bg1">
                    <a:lumMod val="50000"/>
                  </a:schemeClr>
                </a:solidFill>
              </a:rPr>
              <a:t>API </a:t>
            </a:r>
            <a:r>
              <a:rPr lang="en-US" dirty="0" smtClean="0">
                <a:solidFill>
                  <a:schemeClr val="bg1">
                    <a:lumMod val="50000"/>
                  </a:schemeClr>
                </a:solidFill>
              </a:rPr>
              <a:t>Validations</a:t>
            </a:r>
          </a:p>
          <a:p>
            <a:pPr marL="742950" lvl="1" indent="-285750">
              <a:lnSpc>
                <a:spcPct val="150000"/>
              </a:lnSpc>
              <a:buFont typeface="Arial" panose="020B0604020202020204" pitchFamily="34" charset="0"/>
              <a:buChar char="•"/>
            </a:pPr>
            <a:r>
              <a:rPr lang="en-US" dirty="0" smtClean="0">
                <a:solidFill>
                  <a:schemeClr val="bg1">
                    <a:lumMod val="50000"/>
                  </a:schemeClr>
                </a:solidFill>
              </a:rPr>
              <a:t>Advantages of Fluent Validation</a:t>
            </a:r>
            <a:endParaRPr lang="en-US" dirty="0" smtClean="0">
              <a:solidFill>
                <a:schemeClr val="bg1">
                  <a:lumMod val="50000"/>
                </a:schemeClr>
              </a:solidFill>
            </a:endParaRPr>
          </a:p>
        </p:txBody>
      </p:sp>
    </p:spTree>
    <p:extLst>
      <p:ext uri="{BB962C8B-B14F-4D97-AF65-F5344CB8AC3E}">
        <p14:creationId xmlns:p14="http://schemas.microsoft.com/office/powerpoint/2010/main" val="123237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Routing in Web API</a:t>
            </a:r>
          </a:p>
        </p:txBody>
      </p:sp>
      <p:sp>
        <p:nvSpPr>
          <p:cNvPr id="5" name="Text Placeholder 4"/>
          <p:cNvSpPr>
            <a:spLocks noGrp="1"/>
          </p:cNvSpPr>
          <p:nvPr>
            <p:ph type="body" idx="1"/>
          </p:nvPr>
        </p:nvSpPr>
        <p:spPr/>
        <p:txBody>
          <a:bodyPr/>
          <a:lstStyle/>
          <a:p>
            <a:r>
              <a:rPr lang="en-US" dirty="0" smtClean="0"/>
              <a:t>Section - 3</a:t>
            </a:r>
            <a:endParaRPr lang="en-US" dirty="0"/>
          </a:p>
        </p:txBody>
      </p:sp>
    </p:spTree>
    <p:extLst>
      <p:ext uri="{BB962C8B-B14F-4D97-AF65-F5344CB8AC3E}">
        <p14:creationId xmlns:p14="http://schemas.microsoft.com/office/powerpoint/2010/main" val="3153075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46520" cy="5590565"/>
          </a:xfrm>
        </p:spPr>
        <p:txBody>
          <a:bodyPr/>
          <a:lstStyle/>
          <a:p>
            <a:r>
              <a:rPr lang="en-US" dirty="0"/>
              <a:t>Routing in Web API allows users to match the upcoming HTTP requests, after performing the match, the requests are dispatched to the executable endpoints of the application</a:t>
            </a:r>
            <a:r>
              <a:rPr lang="en-US" dirty="0" smtClean="0"/>
              <a:t>.</a:t>
            </a:r>
          </a:p>
          <a:p>
            <a:r>
              <a:rPr lang="en-US" sz="2800" b="1" dirty="0" smtClean="0">
                <a:solidFill>
                  <a:schemeClr val="accent6"/>
                </a:solidFill>
              </a:rPr>
              <a:t>Endpoints can be Action Methods [</a:t>
            </a:r>
            <a:r>
              <a:rPr lang="en-US" sz="2800" b="1" i="1" dirty="0" err="1" smtClean="0">
                <a:solidFill>
                  <a:schemeClr val="accent6"/>
                </a:solidFill>
              </a:rPr>
              <a:t>GetAll</a:t>
            </a:r>
            <a:r>
              <a:rPr lang="en-US" sz="2800" b="1" i="1" dirty="0" smtClean="0">
                <a:solidFill>
                  <a:schemeClr val="accent6"/>
                </a:solidFill>
              </a:rPr>
              <a:t>(), Insert(), Update(), Delete() etc</a:t>
            </a:r>
            <a:r>
              <a:rPr lang="en-US" sz="2800" b="1" dirty="0" smtClean="0">
                <a:solidFill>
                  <a:schemeClr val="accent6"/>
                </a:solidFill>
              </a:rPr>
              <a:t>.] also.</a:t>
            </a:r>
          </a:p>
          <a:p>
            <a:r>
              <a:rPr lang="en-US" dirty="0" smtClean="0"/>
              <a:t>These </a:t>
            </a:r>
            <a:r>
              <a:rPr lang="en-US" dirty="0"/>
              <a:t>endpoints are configured at the beginning of the application configuration. </a:t>
            </a:r>
            <a:endParaRPr lang="en-US" dirty="0" smtClean="0"/>
          </a:p>
          <a:p>
            <a:r>
              <a:rPr lang="en-US" dirty="0" smtClean="0"/>
              <a:t>The </a:t>
            </a:r>
            <a:r>
              <a:rPr lang="en-US" dirty="0"/>
              <a:t>endpoint can be matched by extracting values from the requested URL and retrieving those values to further process ahead. </a:t>
            </a:r>
            <a:endParaRPr lang="en-US" dirty="0" smtClean="0"/>
          </a:p>
          <a:p>
            <a:r>
              <a:rPr lang="en-US" dirty="0" smtClean="0"/>
              <a:t>If </a:t>
            </a:r>
            <a:r>
              <a:rPr lang="en-US" dirty="0"/>
              <a:t>the users have the endpoint information from the app through routing they will also generate URLs that would map to endpoints</a:t>
            </a:r>
            <a:r>
              <a:rPr lang="en-US" dirty="0" smtClean="0"/>
              <a:t>.</a:t>
            </a:r>
          </a:p>
          <a:p>
            <a:r>
              <a:rPr lang="en-US" dirty="0"/>
              <a:t>Setup for Routing is registered in middleware in </a:t>
            </a:r>
            <a:r>
              <a:rPr lang="en-US" dirty="0" err="1" smtClean="0"/>
              <a:t>Program.cs</a:t>
            </a:r>
            <a:endParaRPr lang="en-US" dirty="0" smtClean="0"/>
          </a:p>
          <a:p>
            <a:r>
              <a:rPr lang="en-US" dirty="0" err="1" smtClean="0"/>
              <a:t>UseRouting</a:t>
            </a:r>
            <a:r>
              <a:rPr lang="en-US" dirty="0" smtClean="0"/>
              <a:t> </a:t>
            </a:r>
            <a:r>
              <a:rPr lang="en-US" dirty="0"/>
              <a:t>and </a:t>
            </a:r>
            <a:r>
              <a:rPr lang="en-US" dirty="0" err="1"/>
              <a:t>UseEndpoints</a:t>
            </a:r>
            <a:r>
              <a:rPr lang="en-US" dirty="0"/>
              <a:t> are the two ways to register Routing</a:t>
            </a:r>
            <a:endParaRPr lang="en-US" dirty="0" smtClean="0"/>
          </a:p>
          <a:p>
            <a:endParaRPr lang="en-US" dirty="0"/>
          </a:p>
        </p:txBody>
      </p:sp>
      <p:sp>
        <p:nvSpPr>
          <p:cNvPr id="3" name="Title 2"/>
          <p:cNvSpPr>
            <a:spLocks noGrp="1"/>
          </p:cNvSpPr>
          <p:nvPr>
            <p:ph type="title"/>
          </p:nvPr>
        </p:nvSpPr>
        <p:spPr/>
        <p:txBody>
          <a:bodyPr/>
          <a:lstStyle/>
          <a:p>
            <a:r>
              <a:rPr lang="en-US" dirty="0"/>
              <a:t>Routing in Web API</a:t>
            </a:r>
          </a:p>
        </p:txBody>
      </p:sp>
    </p:spTree>
    <p:extLst>
      <p:ext uri="{BB962C8B-B14F-4D97-AF65-F5344CB8AC3E}">
        <p14:creationId xmlns:p14="http://schemas.microsoft.com/office/powerpoint/2010/main" val="186677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46520" cy="5590565"/>
          </a:xfrm>
        </p:spPr>
        <p:txBody>
          <a:bodyPr/>
          <a:lstStyle/>
          <a:p>
            <a:r>
              <a:rPr lang="en-US" dirty="0" smtClean="0"/>
              <a:t>Setup </a:t>
            </a:r>
            <a:r>
              <a:rPr lang="en-US" dirty="0"/>
              <a:t>for Routing is registered in middleware in </a:t>
            </a:r>
            <a:r>
              <a:rPr lang="en-US" dirty="0" err="1" smtClean="0"/>
              <a:t>Program.cs</a:t>
            </a:r>
            <a:endParaRPr lang="en-US" dirty="0" smtClean="0"/>
          </a:p>
          <a:p>
            <a:r>
              <a:rPr lang="en-US" dirty="0" err="1" smtClean="0"/>
              <a:t>UseRouting</a:t>
            </a:r>
            <a:r>
              <a:rPr lang="en-US" dirty="0" smtClean="0"/>
              <a:t> </a:t>
            </a:r>
            <a:r>
              <a:rPr lang="en-US" dirty="0"/>
              <a:t>and </a:t>
            </a:r>
            <a:r>
              <a:rPr lang="en-US" dirty="0" err="1"/>
              <a:t>UseEndpoints</a:t>
            </a:r>
            <a:r>
              <a:rPr lang="en-US" dirty="0"/>
              <a:t> are the two ways to register </a:t>
            </a:r>
            <a:r>
              <a:rPr lang="en-US" dirty="0" smtClean="0"/>
              <a:t>Routing..</a:t>
            </a:r>
          </a:p>
          <a:p>
            <a:pPr lvl="1" fontAlgn="base"/>
            <a:r>
              <a:rPr lang="en-US" dirty="0" err="1"/>
              <a:t>UseRouting</a:t>
            </a:r>
            <a:r>
              <a:rPr lang="en-US" dirty="0"/>
              <a:t> configures the route that matches with the middleware pipeline. </a:t>
            </a:r>
            <a:endParaRPr lang="en-US" dirty="0" smtClean="0"/>
          </a:p>
          <a:p>
            <a:pPr lvl="1" fontAlgn="base"/>
            <a:r>
              <a:rPr lang="en-US" dirty="0" smtClean="0"/>
              <a:t>After </a:t>
            </a:r>
            <a:r>
              <a:rPr lang="en-US" dirty="0"/>
              <a:t>looking into the set of endpoints specified in the app, the middleware then selects the most appropriate match based on the request called</a:t>
            </a:r>
            <a:r>
              <a:rPr lang="en-US" dirty="0" smtClean="0"/>
              <a:t>.</a:t>
            </a:r>
          </a:p>
          <a:p>
            <a:pPr fontAlgn="base"/>
            <a:endParaRPr lang="en-US" dirty="0" smtClean="0"/>
          </a:p>
          <a:p>
            <a:pPr fontAlgn="base"/>
            <a:r>
              <a:rPr lang="en-US" dirty="0" err="1" smtClean="0"/>
              <a:t>UseEndpoints</a:t>
            </a:r>
            <a:r>
              <a:rPr lang="en-US" dirty="0" smtClean="0"/>
              <a:t> </a:t>
            </a:r>
            <a:r>
              <a:rPr lang="en-US" dirty="0"/>
              <a:t>is used to configure the endpoint execution to the middleware pipeline. </a:t>
            </a:r>
            <a:endParaRPr lang="en-US" dirty="0" smtClean="0"/>
          </a:p>
          <a:p>
            <a:pPr lvl="1" fontAlgn="base"/>
            <a:r>
              <a:rPr lang="en-US" dirty="0" smtClean="0"/>
              <a:t>It </a:t>
            </a:r>
            <a:r>
              <a:rPr lang="en-US" dirty="0"/>
              <a:t>runs the delegate related to the chosen endpoint</a:t>
            </a:r>
            <a:r>
              <a:rPr lang="en-US" dirty="0" smtClean="0"/>
              <a:t>.</a:t>
            </a:r>
          </a:p>
          <a:p>
            <a:pPr lvl="1" fontAlgn="base"/>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a:t>Routing in Web </a:t>
            </a:r>
            <a:r>
              <a:rPr lang="en-US" dirty="0" smtClean="0"/>
              <a:t>API Cont..</a:t>
            </a:r>
            <a:endParaRPr lang="en-US" dirty="0"/>
          </a:p>
        </p:txBody>
      </p:sp>
      <p:pic>
        <p:nvPicPr>
          <p:cNvPr id="4" name="Picture 3"/>
          <p:cNvPicPr>
            <a:picLocks noChangeAspect="1"/>
          </p:cNvPicPr>
          <p:nvPr/>
        </p:nvPicPr>
        <p:blipFill>
          <a:blip r:embed="rId2"/>
          <a:stretch>
            <a:fillRect/>
          </a:stretch>
        </p:blipFill>
        <p:spPr>
          <a:xfrm>
            <a:off x="3793402" y="2640056"/>
            <a:ext cx="2502779" cy="491999"/>
          </a:xfrm>
          <a:prstGeom prst="rect">
            <a:avLst/>
          </a:prstGeom>
        </p:spPr>
      </p:pic>
      <p:pic>
        <p:nvPicPr>
          <p:cNvPr id="5" name="Picture 4"/>
          <p:cNvPicPr>
            <a:picLocks noChangeAspect="1"/>
          </p:cNvPicPr>
          <p:nvPr/>
        </p:nvPicPr>
        <p:blipFill>
          <a:blip r:embed="rId3"/>
          <a:stretch>
            <a:fillRect/>
          </a:stretch>
        </p:blipFill>
        <p:spPr>
          <a:xfrm>
            <a:off x="3665215" y="4104836"/>
            <a:ext cx="6029212" cy="946997"/>
          </a:xfrm>
          <a:prstGeom prst="rect">
            <a:avLst/>
          </a:prstGeom>
        </p:spPr>
      </p:pic>
    </p:spTree>
    <p:extLst>
      <p:ext uri="{BB962C8B-B14F-4D97-AF65-F5344CB8AC3E}">
        <p14:creationId xmlns:p14="http://schemas.microsoft.com/office/powerpoint/2010/main" val="20536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There is an internal tree built that continuously matches all the endpoints. </a:t>
            </a:r>
            <a:endParaRPr lang="en-US" dirty="0" smtClean="0"/>
          </a:p>
          <a:p>
            <a:r>
              <a:rPr lang="en-US" dirty="0" smtClean="0"/>
              <a:t>If </a:t>
            </a:r>
            <a:r>
              <a:rPr lang="en-US" dirty="0"/>
              <a:t>you use Route then they are configured using </a:t>
            </a:r>
            <a:r>
              <a:rPr lang="en-US" b="1" dirty="0"/>
              <a:t>Order property</a:t>
            </a:r>
            <a:r>
              <a:rPr lang="en-US" dirty="0"/>
              <a:t>. </a:t>
            </a:r>
            <a:endParaRPr lang="en-US" dirty="0" smtClean="0"/>
          </a:p>
          <a:p>
            <a:r>
              <a:rPr lang="en-US" dirty="0" smtClean="0"/>
              <a:t>The </a:t>
            </a:r>
            <a:r>
              <a:rPr lang="en-US" dirty="0"/>
              <a:t>route entries are processed in </a:t>
            </a:r>
            <a:r>
              <a:rPr lang="en-US" b="1" dirty="0"/>
              <a:t>ascending order based on Order property</a:t>
            </a:r>
            <a:r>
              <a:rPr lang="en-US" dirty="0"/>
              <a:t>. </a:t>
            </a:r>
            <a:endParaRPr lang="en-US" dirty="0" smtClean="0"/>
          </a:p>
          <a:p>
            <a:r>
              <a:rPr lang="en-US" dirty="0" smtClean="0"/>
              <a:t>In </a:t>
            </a:r>
            <a:r>
              <a:rPr lang="en-US" dirty="0"/>
              <a:t>special cases, routes get a </a:t>
            </a:r>
            <a:r>
              <a:rPr lang="en-US" dirty="0" smtClean="0"/>
              <a:t>chance </a:t>
            </a:r>
            <a:r>
              <a:rPr lang="en-US" dirty="0"/>
              <a:t>of execution before the general routes</a:t>
            </a:r>
            <a:r>
              <a:rPr lang="en-US" dirty="0" smtClean="0"/>
              <a:t>.</a:t>
            </a:r>
          </a:p>
          <a:p>
            <a:pPr marL="457200" lvl="1" indent="0">
              <a:buNone/>
            </a:pPr>
            <a:r>
              <a:rPr lang="en-US" dirty="0"/>
              <a:t>[Route("[controller</a:t>
            </a:r>
            <a:r>
              <a:rPr lang="en-US" dirty="0" smtClean="0"/>
              <a:t>]")]</a:t>
            </a:r>
          </a:p>
          <a:p>
            <a:pPr marL="457200" lvl="1" indent="0">
              <a:buNone/>
            </a:pPr>
            <a:r>
              <a:rPr lang="en-US" dirty="0"/>
              <a:t>public class </a:t>
            </a:r>
            <a:r>
              <a:rPr lang="en-US" dirty="0" err="1"/>
              <a:t>PersonController</a:t>
            </a:r>
            <a:r>
              <a:rPr lang="en-US" dirty="0"/>
              <a:t> : </a:t>
            </a:r>
            <a:r>
              <a:rPr lang="en-US" dirty="0" err="1" smtClean="0"/>
              <a:t>ControllerBase</a:t>
            </a:r>
            <a:endParaRPr lang="en-US" dirty="0" smtClean="0"/>
          </a:p>
          <a:p>
            <a:pPr marL="255588" indent="-342900"/>
            <a:r>
              <a:rPr lang="en-US" dirty="0"/>
              <a:t>The above code block matches with the “</a:t>
            </a:r>
            <a:r>
              <a:rPr lang="en-US" i="1" dirty="0"/>
              <a:t>/person</a:t>
            </a:r>
            <a:r>
              <a:rPr lang="en-US" dirty="0"/>
              <a:t>” URL</a:t>
            </a:r>
          </a:p>
        </p:txBody>
      </p:sp>
      <p:sp>
        <p:nvSpPr>
          <p:cNvPr id="3" name="Title 2"/>
          <p:cNvSpPr>
            <a:spLocks noGrp="1"/>
          </p:cNvSpPr>
          <p:nvPr>
            <p:ph type="title"/>
          </p:nvPr>
        </p:nvSpPr>
        <p:spPr/>
        <p:txBody>
          <a:bodyPr/>
          <a:lstStyle/>
          <a:p>
            <a:r>
              <a:rPr lang="en-US" dirty="0" smtClean="0"/>
              <a:t>Order Property in Route</a:t>
            </a:r>
            <a:endParaRPr lang="en-US" dirty="0"/>
          </a:p>
        </p:txBody>
      </p:sp>
    </p:spTree>
    <p:extLst>
      <p:ext uri="{BB962C8B-B14F-4D97-AF65-F5344CB8AC3E}">
        <p14:creationId xmlns:p14="http://schemas.microsoft.com/office/powerpoint/2010/main" val="392321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Order Property in Route - Example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9" y="832918"/>
            <a:ext cx="12125866" cy="3449371"/>
          </a:xfrm>
          <a:prstGeom prst="rect">
            <a:avLst/>
          </a:prstGeom>
          <a:ln>
            <a:solidFill>
              <a:schemeClr val="tx1"/>
            </a:solidFill>
          </a:ln>
        </p:spPr>
      </p:pic>
      <p:sp>
        <p:nvSpPr>
          <p:cNvPr id="4" name="Rectangle 3"/>
          <p:cNvSpPr/>
          <p:nvPr/>
        </p:nvSpPr>
        <p:spPr>
          <a:xfrm>
            <a:off x="461727" y="2752253"/>
            <a:ext cx="8066637" cy="12493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09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Data Annotations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- 3</a:t>
            </a:r>
            <a:endParaRPr lang="en-US" dirty="0"/>
          </a:p>
        </p:txBody>
      </p:sp>
    </p:spTree>
    <p:extLst>
      <p:ext uri="{BB962C8B-B14F-4D97-AF65-F5344CB8AC3E}">
        <p14:creationId xmlns:p14="http://schemas.microsoft.com/office/powerpoint/2010/main" val="35413676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validation is one of the first steps towards cleaning data before you can process and manipulate it. </a:t>
            </a:r>
            <a:endParaRPr lang="en-US" dirty="0" smtClean="0"/>
          </a:p>
          <a:p>
            <a:r>
              <a:rPr lang="en-US" dirty="0" smtClean="0"/>
              <a:t>It </a:t>
            </a:r>
            <a:r>
              <a:rPr lang="en-US" dirty="0"/>
              <a:t>ensures that the data is reliable and complies with your organization’s rules. </a:t>
            </a:r>
            <a:endParaRPr lang="en-US" dirty="0" smtClean="0"/>
          </a:p>
          <a:p>
            <a:r>
              <a:rPr lang="en-US" dirty="0" smtClean="0"/>
              <a:t>These </a:t>
            </a:r>
            <a:r>
              <a:rPr lang="en-US" dirty="0"/>
              <a:t>rules might include the following:</a:t>
            </a:r>
          </a:p>
          <a:p>
            <a:pPr lvl="1"/>
            <a:r>
              <a:rPr lang="en-US" dirty="0"/>
              <a:t>Restricting a maximum length of a variable or field</a:t>
            </a:r>
          </a:p>
          <a:p>
            <a:pPr lvl="1"/>
            <a:r>
              <a:rPr lang="en-US" dirty="0"/>
              <a:t>Ensuring the correct format of input, such as for emails</a:t>
            </a:r>
          </a:p>
          <a:p>
            <a:pPr lvl="1"/>
            <a:r>
              <a:rPr lang="en-US" dirty="0"/>
              <a:t>Ensuring the user input always contains certain keywords</a:t>
            </a:r>
          </a:p>
          <a:p>
            <a:r>
              <a:rPr lang="en-US" dirty="0" smtClean="0"/>
              <a:t>Client-side </a:t>
            </a:r>
            <a:r>
              <a:rPr lang="en-US" dirty="0"/>
              <a:t>validation has superb support and </a:t>
            </a:r>
            <a:r>
              <a:rPr lang="en-US" dirty="0" smtClean="0"/>
              <a:t>doesn’t </a:t>
            </a:r>
            <a:r>
              <a:rPr lang="en-US" dirty="0"/>
              <a:t>need repetition of validation rules.</a:t>
            </a:r>
          </a:p>
          <a:p>
            <a:r>
              <a:rPr lang="en-US" dirty="0"/>
              <a:t>It’s possible to configure all of the validation rules in one location in the coding and those rules do not have to be used elsewhere.</a:t>
            </a:r>
          </a:p>
          <a:p>
            <a:r>
              <a:rPr lang="en-US" dirty="0" smtClean="0"/>
              <a:t>Testing </a:t>
            </a:r>
            <a:r>
              <a:rPr lang="en-US" dirty="0"/>
              <a:t>can be performed on data annotation attributes to ensure their existence.</a:t>
            </a:r>
          </a:p>
        </p:txBody>
      </p:sp>
      <p:sp>
        <p:nvSpPr>
          <p:cNvPr id="3" name="Title 2"/>
          <p:cNvSpPr>
            <a:spLocks noGrp="1"/>
          </p:cNvSpPr>
          <p:nvPr>
            <p:ph type="title"/>
          </p:nvPr>
        </p:nvSpPr>
        <p:spPr/>
        <p:txBody>
          <a:bodyPr/>
          <a:lstStyle/>
          <a:p>
            <a:r>
              <a:rPr lang="en-US" dirty="0" smtClean="0"/>
              <a:t>Data Annotations</a:t>
            </a:r>
            <a:endParaRPr lang="en-US" dirty="0"/>
          </a:p>
        </p:txBody>
      </p:sp>
    </p:spTree>
    <p:extLst>
      <p:ext uri="{BB962C8B-B14F-4D97-AF65-F5344CB8AC3E}">
        <p14:creationId xmlns:p14="http://schemas.microsoft.com/office/powerpoint/2010/main" val="404360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Data annotations in ASP.NET Core are </a:t>
            </a:r>
            <a:r>
              <a:rPr lang="en-US" b="1" dirty="0">
                <a:solidFill>
                  <a:schemeClr val="accent6"/>
                </a:solidFill>
              </a:rPr>
              <a:t>attributes that can be applied to model properties to define validation rules, format strings, and other metadata</a:t>
            </a:r>
            <a:r>
              <a:rPr lang="en-US" dirty="0"/>
              <a:t>. </a:t>
            </a:r>
            <a:endParaRPr lang="en-US" dirty="0" smtClean="0"/>
          </a:p>
          <a:p>
            <a:r>
              <a:rPr lang="en-US" dirty="0" smtClean="0"/>
              <a:t>They </a:t>
            </a:r>
            <a:r>
              <a:rPr lang="en-US" dirty="0"/>
              <a:t>are a key feature of the .NET framework and can help </a:t>
            </a:r>
            <a:r>
              <a:rPr lang="en-US" b="1" dirty="0">
                <a:solidFill>
                  <a:schemeClr val="accent6"/>
                </a:solidFill>
              </a:rPr>
              <a:t>make your code more efficient, easier to maintain, and more secure</a:t>
            </a:r>
            <a:r>
              <a:rPr lang="en-US" dirty="0" smtClean="0"/>
              <a:t>.</a:t>
            </a:r>
          </a:p>
          <a:p>
            <a:pPr lvl="0"/>
            <a:r>
              <a:rPr lang="en-US" dirty="0" smtClean="0"/>
              <a:t>Namespace for data annotation is  </a:t>
            </a:r>
            <a:r>
              <a:rPr lang="en-US" b="1" dirty="0" smtClean="0">
                <a:solidFill>
                  <a:srgbClr val="000000"/>
                </a:solidFill>
                <a:latin typeface="Consolas" panose="020B0609020204030204" pitchFamily="49" charset="0"/>
              </a:rPr>
              <a:t>System.ComponentModel.DataAnnotations</a:t>
            </a:r>
            <a:r>
              <a:rPr lang="en-US" dirty="0">
                <a:solidFill>
                  <a:srgbClr val="000000"/>
                </a:solidFill>
                <a:latin typeface="Consolas" panose="020B0609020204030204" pitchFamily="49" charset="0"/>
              </a:rPr>
              <a:t>; </a:t>
            </a:r>
            <a:endParaRPr lang="en-US" sz="5400" dirty="0">
              <a:latin typeface="Arial" panose="020B0604020202020204" pitchFamily="34" charset="0"/>
            </a:endParaRPr>
          </a:p>
          <a:p>
            <a:r>
              <a:rPr lang="en-US" dirty="0" smtClean="0"/>
              <a:t>There are 3 main </a:t>
            </a:r>
            <a:r>
              <a:rPr lang="en-US" dirty="0"/>
              <a:t>areas where you may use </a:t>
            </a:r>
            <a:r>
              <a:rPr lang="en-US" dirty="0" smtClean="0"/>
              <a:t>it, two </a:t>
            </a:r>
            <a:r>
              <a:rPr lang="en-US" dirty="0"/>
              <a:t>of them are related to your data presentation to your end user and one is to design your </a:t>
            </a:r>
            <a:r>
              <a:rPr lang="en-US" dirty="0" smtClean="0"/>
              <a:t>database.</a:t>
            </a:r>
          </a:p>
          <a:p>
            <a:pPr lvl="1"/>
            <a:r>
              <a:rPr lang="en-US" b="1" dirty="0" smtClean="0"/>
              <a:t>Front-End: Validation Attributes</a:t>
            </a:r>
          </a:p>
          <a:p>
            <a:pPr lvl="2"/>
            <a:r>
              <a:rPr lang="en-US" dirty="0" smtClean="0"/>
              <a:t>Used to enforce </a:t>
            </a:r>
            <a:r>
              <a:rPr lang="en-US" dirty="0"/>
              <a:t>validation rules in your view. It can be used to validate email, data, fields with masks, </a:t>
            </a:r>
            <a:r>
              <a:rPr lang="en-US" dirty="0" smtClean="0"/>
              <a:t>etc.</a:t>
            </a:r>
          </a:p>
          <a:p>
            <a:pPr lvl="1"/>
            <a:r>
              <a:rPr lang="en-US" b="1" dirty="0"/>
              <a:t>Front-End: </a:t>
            </a:r>
            <a:r>
              <a:rPr lang="en-US" b="1" dirty="0" smtClean="0"/>
              <a:t>Display Attributes</a:t>
            </a:r>
          </a:p>
          <a:p>
            <a:pPr lvl="2"/>
            <a:r>
              <a:rPr lang="en-US" dirty="0" smtClean="0"/>
              <a:t>Used to specify </a:t>
            </a:r>
            <a:r>
              <a:rPr lang="en-US" dirty="0"/>
              <a:t>how your properties from your Model will be displayed. It can be used within Resources to display a different value depending on the user language</a:t>
            </a:r>
            <a:r>
              <a:rPr lang="en-US" dirty="0" smtClean="0"/>
              <a:t>.</a:t>
            </a:r>
          </a:p>
          <a:p>
            <a:pPr lvl="1"/>
            <a:r>
              <a:rPr lang="en-US" b="1" dirty="0" smtClean="0"/>
              <a:t>Back-End</a:t>
            </a:r>
            <a:r>
              <a:rPr lang="en-US" b="1" dirty="0"/>
              <a:t>: Modelling </a:t>
            </a:r>
            <a:r>
              <a:rPr lang="en-US" b="1" dirty="0" smtClean="0"/>
              <a:t>Attributes</a:t>
            </a:r>
          </a:p>
          <a:p>
            <a:pPr lvl="2"/>
            <a:r>
              <a:rPr lang="en-US" dirty="0" smtClean="0"/>
              <a:t>Used to specify </a:t>
            </a:r>
            <a:r>
              <a:rPr lang="en-US" dirty="0"/>
              <a:t>the table limitations and the relationship between classes. It can be used to set field </a:t>
            </a:r>
            <a:r>
              <a:rPr lang="en-US" dirty="0" smtClean="0"/>
              <a:t>type, mask</a:t>
            </a:r>
            <a:r>
              <a:rPr lang="en-US" dirty="0"/>
              <a:t>, </a:t>
            </a:r>
            <a:r>
              <a:rPr lang="en-US" dirty="0" smtClean="0"/>
              <a:t>etc.</a:t>
            </a:r>
            <a:endParaRPr lang="en-US" dirty="0"/>
          </a:p>
          <a:p>
            <a:pPr lvl="1"/>
            <a:endParaRPr lang="en-US" dirty="0"/>
          </a:p>
          <a:p>
            <a:pPr lvl="1"/>
            <a:endParaRPr lang="en-US" dirty="0" smtClean="0"/>
          </a:p>
        </p:txBody>
      </p:sp>
      <p:sp>
        <p:nvSpPr>
          <p:cNvPr id="3" name="Title 2"/>
          <p:cNvSpPr>
            <a:spLocks noGrp="1"/>
          </p:cNvSpPr>
          <p:nvPr>
            <p:ph type="title"/>
          </p:nvPr>
        </p:nvSpPr>
        <p:spPr/>
        <p:txBody>
          <a:bodyPr/>
          <a:lstStyle/>
          <a:p>
            <a:r>
              <a:rPr lang="en-US" dirty="0" smtClean="0"/>
              <a:t>Data Annotations Cont..</a:t>
            </a:r>
            <a:endParaRPr lang="en-US" dirty="0"/>
          </a:p>
        </p:txBody>
      </p:sp>
    </p:spTree>
    <p:extLst>
      <p:ext uri="{BB962C8B-B14F-4D97-AF65-F5344CB8AC3E}">
        <p14:creationId xmlns:p14="http://schemas.microsoft.com/office/powerpoint/2010/main" val="4292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213507" y="845118"/>
          <a:ext cx="6531325" cy="5405120"/>
        </p:xfrm>
        <a:graphic>
          <a:graphicData uri="http://schemas.openxmlformats.org/drawingml/2006/table">
            <a:tbl>
              <a:tblPr/>
              <a:tblGrid>
                <a:gridCol w="2013645"/>
                <a:gridCol w="4517680"/>
              </a:tblGrid>
              <a:tr h="0">
                <a:tc gridSpan="2">
                  <a:txBody>
                    <a:bodyPr/>
                    <a:lstStyle/>
                    <a:p>
                      <a:pPr algn="l" fontAlgn="t"/>
                      <a:r>
                        <a:rPr lang="en-US" b="1" i="1" dirty="0" smtClean="0">
                          <a:solidFill>
                            <a:srgbClr val="6B6B6B"/>
                          </a:solidFill>
                          <a:effectLst/>
                          <a:latin typeface="+mj-lt"/>
                        </a:rPr>
                        <a:t>Front-End: </a:t>
                      </a:r>
                      <a:r>
                        <a:rPr lang="en-US" b="1" i="1" dirty="0" smtClean="0">
                          <a:solidFill>
                            <a:schemeClr val="accent6"/>
                          </a:solidFill>
                          <a:effectLst/>
                          <a:latin typeface="+mj-lt"/>
                        </a:rPr>
                        <a:t>Validation</a:t>
                      </a:r>
                      <a:r>
                        <a:rPr lang="en-US" b="1" i="1" dirty="0" smtClean="0">
                          <a:solidFill>
                            <a:srgbClr val="6B6B6B"/>
                          </a:solidFill>
                          <a:effectLst/>
                          <a:latin typeface="+mj-lt"/>
                        </a:rPr>
                        <a:t> Attributes</a:t>
                      </a:r>
                    </a:p>
                  </a:txBody>
                  <a:tcPr marL="127000" marT="50800" marB="50800" anchor="ctr">
                    <a:lnL>
                      <a:noFill/>
                    </a:lnL>
                    <a:lnR>
                      <a:noFill/>
                    </a:lnR>
                    <a:lnT>
                      <a:noFill/>
                    </a:lnT>
                    <a:lnB>
                      <a:noFill/>
                    </a:lnB>
                    <a:solidFill>
                      <a:srgbClr val="EEEEEE"/>
                    </a:solidFill>
                  </a:tcPr>
                </a:tc>
                <a:tc hMerge="1">
                  <a:txBody>
                    <a:bodyPr/>
                    <a:lstStyle/>
                    <a:p>
                      <a:pPr algn="l" fontAlgn="t"/>
                      <a:endParaRPr lang="en-US" b="1" dirty="0">
                        <a:solidFill>
                          <a:srgbClr val="6B6B6B"/>
                        </a:solidFill>
                        <a:effectLst/>
                        <a:latin typeface="+mj-lt"/>
                      </a:endParaRPr>
                    </a:p>
                  </a:txBody>
                  <a:tcPr marL="127000" marT="50800" marB="50800" anchor="ctr">
                    <a:lnL>
                      <a:noFill/>
                    </a:lnL>
                    <a:lnR>
                      <a:noFill/>
                    </a:lnR>
                    <a:lnT>
                      <a:noFill/>
                    </a:lnT>
                    <a:lnB>
                      <a:noFill/>
                    </a:lnB>
                    <a:solidFill>
                      <a:srgbClr val="EEEEEE"/>
                    </a:solidFill>
                  </a:tcPr>
                </a:tc>
              </a:tr>
              <a:tr h="0">
                <a:tc>
                  <a:txBody>
                    <a:bodyPr/>
                    <a:lstStyle/>
                    <a:p>
                      <a:pPr algn="l" fontAlgn="t"/>
                      <a:r>
                        <a:rPr lang="en-US" b="1" dirty="0">
                          <a:solidFill>
                            <a:srgbClr val="6B6B6B"/>
                          </a:solidFill>
                          <a:effectLst/>
                          <a:latin typeface="+mj-lt"/>
                        </a:rPr>
                        <a:t>Attribute</a:t>
                      </a:r>
                    </a:p>
                  </a:txBody>
                  <a:tcPr marL="127000" marT="50800" marB="50800" anchor="ctr">
                    <a:lnL>
                      <a:noFill/>
                    </a:lnL>
                    <a:lnR>
                      <a:noFill/>
                    </a:lnR>
                    <a:lnT>
                      <a:noFill/>
                    </a:lnT>
                    <a:lnB>
                      <a:noFill/>
                    </a:lnB>
                    <a:solidFill>
                      <a:srgbClr val="EEEEEE"/>
                    </a:solidFill>
                  </a:tcPr>
                </a:tc>
                <a:tc>
                  <a:txBody>
                    <a:bodyPr/>
                    <a:lstStyle/>
                    <a:p>
                      <a:pPr algn="l" fontAlgn="t"/>
                      <a:r>
                        <a:rPr lang="en-US" b="1" dirty="0">
                          <a:solidFill>
                            <a:srgbClr val="6B6B6B"/>
                          </a:solidFill>
                          <a:effectLst/>
                          <a:latin typeface="+mj-lt"/>
                        </a:rPr>
                        <a:t>Description</a:t>
                      </a:r>
                    </a:p>
                  </a:txBody>
                  <a:tcPr marL="127000" marT="50800" marB="50800" anchor="ctr">
                    <a:lnL>
                      <a:noFill/>
                    </a:lnL>
                    <a:lnR>
                      <a:noFill/>
                    </a:lnR>
                    <a:lnT>
                      <a:noFill/>
                    </a:lnT>
                    <a:lnB>
                      <a:noFill/>
                    </a:lnB>
                    <a:solidFill>
                      <a:srgbClr val="EEEEEE"/>
                    </a:solidFill>
                  </a:tcPr>
                </a:tc>
              </a:tr>
              <a:tr h="0">
                <a:tc>
                  <a:txBody>
                    <a:bodyPr/>
                    <a:lstStyle/>
                    <a:p>
                      <a:pPr algn="l" fontAlgn="t"/>
                      <a:r>
                        <a:rPr lang="en-US" b="1" u="none" strike="noStrike" dirty="0">
                          <a:solidFill>
                            <a:schemeClr val="tx2"/>
                          </a:solidFill>
                          <a:effectLst/>
                          <a:latin typeface="+mj-lt"/>
                        </a:rPr>
                        <a:t>Required</a:t>
                      </a:r>
                      <a:endParaRPr lang="en-US" b="1" u="none" dirty="0">
                        <a:solidFill>
                          <a:schemeClr val="tx2"/>
                        </a:solidFill>
                        <a:effectLst/>
                        <a:latin typeface="+mj-lt"/>
                      </a:endParaRPr>
                    </a:p>
                  </a:txBody>
                  <a:tcPr marL="127000" marT="50800" marB="50800" anchor="ctr">
                    <a:lnL>
                      <a:noFill/>
                    </a:lnL>
                    <a:lnR>
                      <a:noFill/>
                    </a:lnR>
                    <a:lnT>
                      <a:noFill/>
                    </a:lnT>
                    <a:lnB>
                      <a:noFill/>
                    </a:lnB>
                    <a:solidFill>
                      <a:srgbClr val="FFFFFF"/>
                    </a:solidFill>
                  </a:tcPr>
                </a:tc>
                <a:tc>
                  <a:txBody>
                    <a:bodyPr/>
                    <a:lstStyle/>
                    <a:p>
                      <a:pPr algn="l" fontAlgn="t"/>
                      <a:r>
                        <a:rPr lang="en-US" dirty="0">
                          <a:effectLst/>
                          <a:latin typeface="+mj-lt"/>
                        </a:rPr>
                        <a:t>Validates that an </a:t>
                      </a:r>
                      <a:r>
                        <a:rPr lang="en-US" dirty="0" smtClean="0">
                          <a:effectLst/>
                          <a:latin typeface="+mj-lt"/>
                        </a:rPr>
                        <a:t>inputted value </a:t>
                      </a:r>
                      <a:r>
                        <a:rPr lang="en-US" dirty="0">
                          <a:effectLst/>
                          <a:latin typeface="+mj-lt"/>
                        </a:rPr>
                        <a:t>is not null.</a:t>
                      </a:r>
                    </a:p>
                  </a:txBody>
                  <a:tcPr marL="127000" marT="50800" marB="50800" anchor="ctr">
                    <a:lnL>
                      <a:noFill/>
                    </a:lnL>
                    <a:lnR>
                      <a:noFill/>
                    </a:lnR>
                    <a:lnT>
                      <a:noFill/>
                    </a:lnT>
                    <a:lnB>
                      <a:noFill/>
                    </a:lnB>
                    <a:solidFill>
                      <a:srgbClr val="FFFFFF"/>
                    </a:solidFill>
                  </a:tcPr>
                </a:tc>
              </a:tr>
              <a:tr h="0">
                <a:tc>
                  <a:txBody>
                    <a:bodyPr/>
                    <a:lstStyle/>
                    <a:p>
                      <a:pPr algn="l" fontAlgn="t"/>
                      <a:r>
                        <a:rPr lang="en-US" b="1" u="none" dirty="0">
                          <a:solidFill>
                            <a:schemeClr val="tx2"/>
                          </a:solidFill>
                          <a:effectLst/>
                          <a:latin typeface="+mj-lt"/>
                        </a:rPr>
                        <a:t>StringLength</a:t>
                      </a:r>
                    </a:p>
                  </a:txBody>
                  <a:tcPr marL="127000" marT="50800" marB="50800" anchor="ctr">
                    <a:lnL>
                      <a:noFill/>
                    </a:lnL>
                    <a:lnR>
                      <a:noFill/>
                    </a:lnR>
                    <a:lnT>
                      <a:noFill/>
                    </a:lnT>
                    <a:lnB>
                      <a:noFill/>
                    </a:lnB>
                    <a:solidFill>
                      <a:srgbClr val="FFFFFF"/>
                    </a:solidFill>
                  </a:tcPr>
                </a:tc>
                <a:tc>
                  <a:txBody>
                    <a:bodyPr/>
                    <a:lstStyle/>
                    <a:p>
                      <a:pPr algn="l" fontAlgn="t"/>
                      <a:r>
                        <a:rPr lang="en-US" dirty="0">
                          <a:effectLst/>
                          <a:latin typeface="+mj-lt"/>
                        </a:rPr>
                        <a:t>Validates that a string property value does not exceed a specified length limit.</a:t>
                      </a:r>
                    </a:p>
                  </a:txBody>
                  <a:tcPr marL="127000" marT="50800" marB="50800" anchor="ctr">
                    <a:lnL>
                      <a:noFill/>
                    </a:lnL>
                    <a:lnR>
                      <a:noFill/>
                    </a:lnR>
                    <a:lnT>
                      <a:noFill/>
                    </a:lnT>
                    <a:lnB>
                      <a:noFill/>
                    </a:lnB>
                    <a:solidFill>
                      <a:srgbClr val="FFFFFF"/>
                    </a:solidFill>
                  </a:tcPr>
                </a:tc>
              </a:tr>
              <a:tr h="0">
                <a:tc>
                  <a:txBody>
                    <a:bodyPr/>
                    <a:lstStyle/>
                    <a:p>
                      <a:pPr algn="l" fontAlgn="t"/>
                      <a:r>
                        <a:rPr lang="en-US" b="1" u="none" strike="noStrike" dirty="0">
                          <a:solidFill>
                            <a:schemeClr val="tx2"/>
                          </a:solidFill>
                          <a:effectLst/>
                          <a:latin typeface="+mj-lt"/>
                        </a:rPr>
                        <a:t>Range</a:t>
                      </a:r>
                      <a:endParaRPr lang="en-US" b="1" u="none" dirty="0">
                        <a:solidFill>
                          <a:schemeClr val="tx2"/>
                        </a:solidFill>
                        <a:effectLst/>
                        <a:latin typeface="+mj-lt"/>
                      </a:endParaRPr>
                    </a:p>
                  </a:txBody>
                  <a:tcPr marL="127000" marT="50800" marB="50800" anchor="ctr">
                    <a:lnL>
                      <a:noFill/>
                    </a:lnL>
                    <a:lnR>
                      <a:noFill/>
                    </a:lnR>
                    <a:lnT>
                      <a:noFill/>
                    </a:lnT>
                    <a:lnB>
                      <a:noFill/>
                    </a:lnB>
                    <a:solidFill>
                      <a:srgbClr val="FFFFFF"/>
                    </a:solidFill>
                  </a:tcPr>
                </a:tc>
                <a:tc>
                  <a:txBody>
                    <a:bodyPr/>
                    <a:lstStyle/>
                    <a:p>
                      <a:pPr algn="l" fontAlgn="t"/>
                      <a:r>
                        <a:rPr lang="en-US" dirty="0">
                          <a:effectLst/>
                          <a:latin typeface="+mj-lt"/>
                        </a:rPr>
                        <a:t>Validates that a property value falls within a specified range.</a:t>
                      </a:r>
                    </a:p>
                  </a:txBody>
                  <a:tcPr marL="127000" marT="50800" marB="50800" anchor="ctr">
                    <a:lnL>
                      <a:noFill/>
                    </a:lnL>
                    <a:lnR>
                      <a:noFill/>
                    </a:lnR>
                    <a:lnT>
                      <a:noFill/>
                    </a:lnT>
                    <a:lnB>
                      <a:noFill/>
                    </a:lnB>
                    <a:solidFill>
                      <a:srgbClr val="FFFFFF"/>
                    </a:solidFill>
                  </a:tcPr>
                </a:tc>
              </a:tr>
              <a:tr h="0">
                <a:tc>
                  <a:txBody>
                    <a:bodyPr/>
                    <a:lstStyle/>
                    <a:p>
                      <a:pPr algn="l" fontAlgn="t"/>
                      <a:r>
                        <a:rPr lang="en-US" b="1" u="none" dirty="0">
                          <a:solidFill>
                            <a:schemeClr val="tx2"/>
                          </a:solidFill>
                          <a:effectLst/>
                          <a:latin typeface="+mj-lt"/>
                        </a:rPr>
                        <a:t>Compare</a:t>
                      </a:r>
                    </a:p>
                  </a:txBody>
                  <a:tcPr marL="127000" marT="50800" marB="50800" anchor="ctr">
                    <a:lnL>
                      <a:noFill/>
                    </a:lnL>
                    <a:lnR>
                      <a:noFill/>
                    </a:lnR>
                    <a:lnT>
                      <a:noFill/>
                    </a:lnT>
                    <a:lnB>
                      <a:noFill/>
                    </a:lnB>
                    <a:solidFill>
                      <a:srgbClr val="FFFFFF"/>
                    </a:solidFill>
                  </a:tcPr>
                </a:tc>
                <a:tc>
                  <a:txBody>
                    <a:bodyPr/>
                    <a:lstStyle/>
                    <a:p>
                      <a:pPr algn="l" fontAlgn="t"/>
                      <a:r>
                        <a:rPr lang="en-US" dirty="0">
                          <a:effectLst/>
                          <a:latin typeface="+mj-lt"/>
                        </a:rPr>
                        <a:t>Validates that two properties in a </a:t>
                      </a:r>
                      <a:r>
                        <a:rPr lang="en-US" dirty="0" smtClean="0">
                          <a:effectLst/>
                          <a:latin typeface="+mj-lt"/>
                        </a:rPr>
                        <a:t>model to </a:t>
                      </a:r>
                      <a:r>
                        <a:rPr lang="en-US" dirty="0">
                          <a:effectLst/>
                          <a:latin typeface="+mj-lt"/>
                        </a:rPr>
                        <a:t>match.</a:t>
                      </a:r>
                    </a:p>
                  </a:txBody>
                  <a:tcPr marL="127000" marT="50800" marB="50800" anchor="ctr">
                    <a:lnL>
                      <a:noFill/>
                    </a:lnL>
                    <a:lnR>
                      <a:noFill/>
                    </a:lnR>
                    <a:lnT>
                      <a:noFill/>
                    </a:lnT>
                    <a:lnB>
                      <a:noFill/>
                    </a:lnB>
                    <a:solidFill>
                      <a:srgbClr val="FFFFFF"/>
                    </a:solidFill>
                  </a:tcPr>
                </a:tc>
              </a:tr>
              <a:tr h="0">
                <a:tc>
                  <a:txBody>
                    <a:bodyPr/>
                    <a:lstStyle/>
                    <a:p>
                      <a:pPr algn="l" fontAlgn="t"/>
                      <a:r>
                        <a:rPr lang="en-US" b="1" u="none" dirty="0">
                          <a:solidFill>
                            <a:schemeClr val="tx2"/>
                          </a:solidFill>
                          <a:effectLst/>
                          <a:latin typeface="+mj-lt"/>
                        </a:rPr>
                        <a:t>RegularExpression</a:t>
                      </a:r>
                    </a:p>
                  </a:txBody>
                  <a:tcPr marL="127000" marT="50800" marB="50800" anchor="ctr">
                    <a:lnL>
                      <a:noFill/>
                    </a:lnL>
                    <a:lnR>
                      <a:noFill/>
                    </a:lnR>
                    <a:lnT>
                      <a:noFill/>
                    </a:lnT>
                    <a:lnB>
                      <a:noFill/>
                    </a:lnB>
                    <a:solidFill>
                      <a:srgbClr val="FFFFFF"/>
                    </a:solidFill>
                  </a:tcPr>
                </a:tc>
                <a:tc>
                  <a:txBody>
                    <a:bodyPr/>
                    <a:lstStyle/>
                    <a:p>
                      <a:pPr algn="l" fontAlgn="t"/>
                      <a:r>
                        <a:rPr lang="en-US" dirty="0">
                          <a:effectLst/>
                          <a:latin typeface="+mj-lt"/>
                        </a:rPr>
                        <a:t>Validates that a property value matches a specified regular expression.</a:t>
                      </a:r>
                    </a:p>
                  </a:txBody>
                  <a:tcPr marL="127000" marT="50800" marB="50800" anchor="ctr">
                    <a:lnL>
                      <a:noFill/>
                    </a:lnL>
                    <a:lnR>
                      <a:noFill/>
                    </a:lnR>
                    <a:lnT>
                      <a:noFill/>
                    </a:lnT>
                    <a:lnB>
                      <a:noFill/>
                    </a:lnB>
                    <a:solidFill>
                      <a:srgbClr val="FFFFFF"/>
                    </a:solidFill>
                  </a:tcPr>
                </a:tc>
              </a:tr>
              <a:tr h="0">
                <a:tc>
                  <a:txBody>
                    <a:bodyPr/>
                    <a:lstStyle/>
                    <a:p>
                      <a:pPr algn="l" fontAlgn="t"/>
                      <a:r>
                        <a:rPr lang="en-US" b="1" u="none" dirty="0" smtClean="0">
                          <a:solidFill>
                            <a:schemeClr val="tx2"/>
                          </a:solidFill>
                          <a:effectLst/>
                          <a:latin typeface="+mj-lt"/>
                        </a:rPr>
                        <a:t>EmailAddress</a:t>
                      </a:r>
                      <a:endParaRPr lang="en-US" b="1" u="none" dirty="0">
                        <a:solidFill>
                          <a:schemeClr val="tx2"/>
                        </a:solidFill>
                        <a:effectLst/>
                        <a:latin typeface="+mj-lt"/>
                      </a:endParaRPr>
                    </a:p>
                  </a:txBody>
                  <a:tcPr marL="127000" marT="50800" marB="50800" anchor="ctr">
                    <a:lnL>
                      <a:noFill/>
                    </a:lnL>
                    <a:lnR>
                      <a:noFill/>
                    </a:lnR>
                    <a:lnT>
                      <a:noFill/>
                    </a:lnT>
                    <a:lnB>
                      <a:noFill/>
                    </a:lnB>
                    <a:solidFill>
                      <a:srgbClr val="FFFFFF"/>
                    </a:solidFill>
                  </a:tcPr>
                </a:tc>
                <a:tc>
                  <a:txBody>
                    <a:bodyPr/>
                    <a:lstStyle/>
                    <a:p>
                      <a:pPr algn="l" fontAlgn="t"/>
                      <a:r>
                        <a:rPr lang="en-US" dirty="0" smtClean="0">
                          <a:effectLst/>
                          <a:latin typeface="+mj-lt"/>
                        </a:rPr>
                        <a:t>This validation attribute validates the email address format.</a:t>
                      </a:r>
                      <a:endParaRPr lang="en-US" dirty="0">
                        <a:effectLst/>
                        <a:latin typeface="+mj-lt"/>
                      </a:endParaRPr>
                    </a:p>
                  </a:txBody>
                  <a:tcPr marL="127000" marT="50800" marB="50800" anchor="ctr">
                    <a:lnL>
                      <a:noFill/>
                    </a:lnL>
                    <a:lnR>
                      <a:noFill/>
                    </a:lnR>
                    <a:lnT>
                      <a:noFill/>
                    </a:lnT>
                    <a:lnB>
                      <a:noFill/>
                    </a:lnB>
                    <a:solidFill>
                      <a:srgbClr val="FFFFFF"/>
                    </a:solidFill>
                  </a:tcPr>
                </a:tc>
              </a:tr>
              <a:tr h="0">
                <a:tc>
                  <a:txBody>
                    <a:bodyPr/>
                    <a:lstStyle/>
                    <a:p>
                      <a:pPr algn="l" fontAlgn="t"/>
                      <a:r>
                        <a:rPr lang="en-US" b="1" u="none" dirty="0" smtClean="0">
                          <a:solidFill>
                            <a:schemeClr val="tx2"/>
                          </a:solidFill>
                          <a:effectLst/>
                          <a:latin typeface="+mj-lt"/>
                        </a:rPr>
                        <a:t>Phone</a:t>
                      </a:r>
                      <a:endParaRPr lang="en-US" b="1" u="none" dirty="0">
                        <a:solidFill>
                          <a:schemeClr val="tx2"/>
                        </a:solidFill>
                        <a:effectLst/>
                        <a:latin typeface="+mj-lt"/>
                      </a:endParaRPr>
                    </a:p>
                  </a:txBody>
                  <a:tcPr marL="127000" marT="50800" marB="50800" anchor="ctr">
                    <a:lnL>
                      <a:noFill/>
                    </a:lnL>
                    <a:lnR>
                      <a:noFill/>
                    </a:lnR>
                    <a:lnT>
                      <a:noFill/>
                    </a:lnT>
                    <a:lnB>
                      <a:noFill/>
                    </a:lnB>
                    <a:solidFill>
                      <a:srgbClr val="FFFFFF"/>
                    </a:solidFill>
                  </a:tcPr>
                </a:tc>
                <a:tc>
                  <a:txBody>
                    <a:bodyPr/>
                    <a:lstStyle/>
                    <a:p>
                      <a:pPr algn="l" fontAlgn="t"/>
                      <a:r>
                        <a:rPr lang="en-US" dirty="0" smtClean="0">
                          <a:effectLst/>
                          <a:latin typeface="+mj-lt"/>
                        </a:rPr>
                        <a:t>This validation attribute validates the phone no format.</a:t>
                      </a:r>
                      <a:endParaRPr lang="en-US" dirty="0">
                        <a:effectLst/>
                        <a:latin typeface="+mj-lt"/>
                      </a:endParaRPr>
                    </a:p>
                  </a:txBody>
                  <a:tcPr marL="127000" marT="50800" marB="50800" anchor="ctr">
                    <a:lnL>
                      <a:noFill/>
                    </a:lnL>
                    <a:lnR>
                      <a:noFill/>
                    </a:lnR>
                    <a:lnT>
                      <a:noFill/>
                    </a:lnT>
                    <a:lnB>
                      <a:noFill/>
                    </a:lnB>
                    <a:solidFill>
                      <a:srgbClr val="FFFFFF"/>
                    </a:solidFill>
                  </a:tcPr>
                </a:tc>
              </a:tr>
              <a:tr h="0">
                <a:tc>
                  <a:txBody>
                    <a:bodyPr/>
                    <a:lstStyle/>
                    <a:p>
                      <a:pPr algn="l" fontAlgn="t"/>
                      <a:r>
                        <a:rPr lang="en-US" b="1" u="none" dirty="0" err="1" smtClean="0">
                          <a:solidFill>
                            <a:schemeClr val="tx2"/>
                          </a:solidFill>
                          <a:effectLst/>
                          <a:latin typeface="+mj-lt"/>
                        </a:rPr>
                        <a:t>CreditCard</a:t>
                      </a:r>
                      <a:endParaRPr lang="en-US" b="1" u="none" dirty="0">
                        <a:solidFill>
                          <a:schemeClr val="tx2"/>
                        </a:solidFill>
                        <a:effectLst/>
                        <a:latin typeface="+mj-lt"/>
                      </a:endParaRPr>
                    </a:p>
                  </a:txBody>
                  <a:tcPr marL="127000" marT="50800" marB="50800" anchor="ctr">
                    <a:lnL>
                      <a:noFill/>
                    </a:lnL>
                    <a:lnR>
                      <a:noFill/>
                    </a:lnR>
                    <a:lnT>
                      <a:noFill/>
                    </a:lnT>
                    <a:lnB>
                      <a:noFill/>
                    </a:lnB>
                    <a:solidFill>
                      <a:srgbClr val="FFFFFF"/>
                    </a:solidFill>
                  </a:tcPr>
                </a:tc>
                <a:tc>
                  <a:txBody>
                    <a:bodyPr/>
                    <a:lstStyle/>
                    <a:p>
                      <a:pPr algn="l" fontAlgn="t"/>
                      <a:r>
                        <a:rPr lang="en-US" sz="1800" b="0" i="0" kern="1200" dirty="0" smtClean="0">
                          <a:solidFill>
                            <a:schemeClr val="tx1"/>
                          </a:solidFill>
                          <a:effectLst/>
                          <a:latin typeface="+mn-lt"/>
                          <a:ea typeface="+mn-ea"/>
                          <a:cs typeface="+mn-cs"/>
                        </a:rPr>
                        <a:t>This attribute validates a credit card format.</a:t>
                      </a:r>
                      <a:endParaRPr lang="en-US" dirty="0">
                        <a:effectLst/>
                        <a:latin typeface="+mj-lt"/>
                      </a:endParaRPr>
                    </a:p>
                  </a:txBody>
                  <a:tcPr marL="127000" marT="50800" marB="50800" anchor="ctr">
                    <a:lnL>
                      <a:noFill/>
                    </a:lnL>
                    <a:lnR>
                      <a:noFill/>
                    </a:lnR>
                    <a:lnT>
                      <a:noFill/>
                    </a:lnT>
                    <a:lnB>
                      <a:noFill/>
                    </a:lnB>
                    <a:solidFill>
                      <a:srgbClr val="FFFFFF"/>
                    </a:solidFill>
                  </a:tcPr>
                </a:tc>
              </a:tr>
            </a:tbl>
          </a:graphicData>
        </a:graphic>
      </p:graphicFrame>
      <p:sp>
        <p:nvSpPr>
          <p:cNvPr id="3" name="Title 2"/>
          <p:cNvSpPr>
            <a:spLocks noGrp="1"/>
          </p:cNvSpPr>
          <p:nvPr>
            <p:ph type="title"/>
          </p:nvPr>
        </p:nvSpPr>
        <p:spPr/>
        <p:txBody>
          <a:bodyPr>
            <a:normAutofit/>
          </a:bodyPr>
          <a:lstStyle/>
          <a:p>
            <a:r>
              <a:rPr lang="en-US" dirty="0" smtClean="0"/>
              <a:t>Examples: Data Annotations | </a:t>
            </a:r>
            <a:r>
              <a:rPr lang="en-US" i="1" dirty="0">
                <a:solidFill>
                  <a:schemeClr val="accent6"/>
                </a:solidFill>
              </a:rPr>
              <a:t>Validation Attributes</a:t>
            </a:r>
            <a:r>
              <a:rPr lang="en-US" i="1" dirty="0" smtClean="0">
                <a:solidFill>
                  <a:srgbClr val="6B6B6B"/>
                </a:solidFill>
              </a:rPr>
              <a:t> </a:t>
            </a:r>
            <a:endParaRPr lang="en-US" dirty="0"/>
          </a:p>
        </p:txBody>
      </p:sp>
      <p:pic>
        <p:nvPicPr>
          <p:cNvPr id="7" name="Picture 6"/>
          <p:cNvPicPr>
            <a:picLocks noChangeAspect="1"/>
          </p:cNvPicPr>
          <p:nvPr/>
        </p:nvPicPr>
        <p:blipFill>
          <a:blip r:embed="rId2"/>
          <a:stretch>
            <a:fillRect/>
          </a:stretch>
        </p:blipFill>
        <p:spPr>
          <a:xfrm>
            <a:off x="6992829" y="865460"/>
            <a:ext cx="4858158" cy="5064887"/>
          </a:xfrm>
          <a:prstGeom prst="rect">
            <a:avLst/>
          </a:prstGeom>
          <a:ln>
            <a:solidFill>
              <a:schemeClr val="tx1"/>
            </a:solidFill>
          </a:ln>
        </p:spPr>
      </p:pic>
    </p:spTree>
    <p:extLst>
      <p:ext uri="{BB962C8B-B14F-4D97-AF65-F5344CB8AC3E}">
        <p14:creationId xmlns:p14="http://schemas.microsoft.com/office/powerpoint/2010/main" val="117243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Examples: Data Annotations | </a:t>
            </a:r>
            <a:r>
              <a:rPr lang="en-US" i="1" dirty="0">
                <a:solidFill>
                  <a:schemeClr val="accent6"/>
                </a:solidFill>
              </a:rPr>
              <a:t>Display </a:t>
            </a:r>
            <a:r>
              <a:rPr lang="en-US" i="1" dirty="0" smtClean="0">
                <a:solidFill>
                  <a:schemeClr val="accent6"/>
                </a:solidFill>
              </a:rPr>
              <a:t>Attributes </a:t>
            </a:r>
            <a:endParaRPr lang="en-US" dirty="0"/>
          </a:p>
        </p:txBody>
      </p:sp>
      <p:graphicFrame>
        <p:nvGraphicFramePr>
          <p:cNvPr id="6" name="Content Placeholder 4"/>
          <p:cNvGraphicFramePr>
            <a:graphicFrameLocks/>
          </p:cNvGraphicFramePr>
          <p:nvPr>
            <p:extLst/>
          </p:nvPr>
        </p:nvGraphicFramePr>
        <p:xfrm>
          <a:off x="221052" y="834565"/>
          <a:ext cx="5971518" cy="4521200"/>
        </p:xfrm>
        <a:graphic>
          <a:graphicData uri="http://schemas.openxmlformats.org/drawingml/2006/table">
            <a:tbl>
              <a:tblPr/>
              <a:tblGrid>
                <a:gridCol w="1680176"/>
                <a:gridCol w="4291342"/>
              </a:tblGrid>
              <a:tr h="0">
                <a:tc gridSpan="2">
                  <a:txBody>
                    <a:bodyPr/>
                    <a:lstStyle/>
                    <a:p>
                      <a:pPr algn="l" fontAlgn="t"/>
                      <a:r>
                        <a:rPr lang="en-US" b="1" i="1" dirty="0" smtClean="0">
                          <a:solidFill>
                            <a:srgbClr val="6B6B6B"/>
                          </a:solidFill>
                          <a:effectLst/>
                          <a:latin typeface="+mj-lt"/>
                        </a:rPr>
                        <a:t>Front-End: </a:t>
                      </a:r>
                      <a:r>
                        <a:rPr lang="en-US" b="1" i="1" dirty="0" smtClean="0">
                          <a:solidFill>
                            <a:schemeClr val="accent6"/>
                          </a:solidFill>
                          <a:effectLst/>
                          <a:latin typeface="+mj-lt"/>
                        </a:rPr>
                        <a:t>Display </a:t>
                      </a:r>
                      <a:r>
                        <a:rPr lang="en-US" b="1" i="1" dirty="0" smtClean="0">
                          <a:solidFill>
                            <a:srgbClr val="6B6B6B"/>
                          </a:solidFill>
                          <a:effectLst/>
                          <a:latin typeface="+mj-lt"/>
                        </a:rPr>
                        <a:t>Attributes</a:t>
                      </a:r>
                    </a:p>
                  </a:txBody>
                  <a:tcPr marL="127000" marT="50800" marB="50800" anchor="ctr">
                    <a:lnL>
                      <a:noFill/>
                    </a:lnL>
                    <a:lnR>
                      <a:noFill/>
                    </a:lnR>
                    <a:lnT>
                      <a:noFill/>
                    </a:lnT>
                    <a:lnB>
                      <a:noFill/>
                    </a:lnB>
                    <a:solidFill>
                      <a:srgbClr val="EEEEEE"/>
                    </a:solidFill>
                  </a:tcPr>
                </a:tc>
                <a:tc hMerge="1">
                  <a:txBody>
                    <a:bodyPr/>
                    <a:lstStyle/>
                    <a:p>
                      <a:pPr algn="l" fontAlgn="t"/>
                      <a:endParaRPr lang="en-US" b="1" dirty="0">
                        <a:solidFill>
                          <a:srgbClr val="6B6B6B"/>
                        </a:solidFill>
                        <a:effectLst/>
                        <a:latin typeface="+mj-lt"/>
                      </a:endParaRPr>
                    </a:p>
                  </a:txBody>
                  <a:tcPr marL="127000" marT="50800" marB="50800" anchor="ctr">
                    <a:lnL>
                      <a:noFill/>
                    </a:lnL>
                    <a:lnR>
                      <a:noFill/>
                    </a:lnR>
                    <a:lnT>
                      <a:noFill/>
                    </a:lnT>
                    <a:lnB>
                      <a:noFill/>
                    </a:lnB>
                    <a:solidFill>
                      <a:srgbClr val="EEEEEE"/>
                    </a:solidFill>
                  </a:tcPr>
                </a:tc>
              </a:tr>
              <a:tr h="0">
                <a:tc>
                  <a:txBody>
                    <a:bodyPr/>
                    <a:lstStyle/>
                    <a:p>
                      <a:pPr algn="l" fontAlgn="t"/>
                      <a:r>
                        <a:rPr lang="en-US" b="1" dirty="0">
                          <a:solidFill>
                            <a:srgbClr val="6B6B6B"/>
                          </a:solidFill>
                          <a:effectLst/>
                          <a:latin typeface="+mj-lt"/>
                        </a:rPr>
                        <a:t>Attribute</a:t>
                      </a:r>
                    </a:p>
                  </a:txBody>
                  <a:tcPr marL="127000" marT="50800" marB="50800" anchor="ctr">
                    <a:lnL>
                      <a:noFill/>
                    </a:lnL>
                    <a:lnR>
                      <a:noFill/>
                    </a:lnR>
                    <a:lnT>
                      <a:noFill/>
                    </a:lnT>
                    <a:lnB>
                      <a:noFill/>
                    </a:lnB>
                    <a:solidFill>
                      <a:srgbClr val="EEEEEE"/>
                    </a:solidFill>
                  </a:tcPr>
                </a:tc>
                <a:tc>
                  <a:txBody>
                    <a:bodyPr/>
                    <a:lstStyle/>
                    <a:p>
                      <a:pPr algn="l" fontAlgn="t"/>
                      <a:r>
                        <a:rPr lang="en-US" b="1" dirty="0">
                          <a:solidFill>
                            <a:srgbClr val="6B6B6B"/>
                          </a:solidFill>
                          <a:effectLst/>
                          <a:latin typeface="+mj-lt"/>
                        </a:rPr>
                        <a:t>Description</a:t>
                      </a:r>
                    </a:p>
                  </a:txBody>
                  <a:tcPr marL="127000" marT="50800" marB="50800" anchor="ctr">
                    <a:lnL>
                      <a:noFill/>
                    </a:lnL>
                    <a:lnR>
                      <a:noFill/>
                    </a:lnR>
                    <a:lnT>
                      <a:noFill/>
                    </a:lnT>
                    <a:lnB>
                      <a:noFill/>
                    </a:lnB>
                    <a:solidFill>
                      <a:srgbClr val="EEEEEE"/>
                    </a:solidFill>
                  </a:tcPr>
                </a:tc>
              </a:tr>
              <a:tr h="0">
                <a:tc>
                  <a:txBody>
                    <a:bodyPr/>
                    <a:lstStyle/>
                    <a:p>
                      <a:pPr algn="l" fontAlgn="t"/>
                      <a:r>
                        <a:rPr lang="en-US" b="1" u="none" dirty="0" smtClean="0">
                          <a:solidFill>
                            <a:schemeClr val="tx2"/>
                          </a:solidFill>
                          <a:effectLst/>
                          <a:latin typeface="+mj-lt"/>
                        </a:rPr>
                        <a:t>Display</a:t>
                      </a:r>
                      <a:endParaRPr lang="en-US" b="1" u="none" dirty="0">
                        <a:solidFill>
                          <a:schemeClr val="tx2"/>
                        </a:solidFill>
                        <a:effectLst/>
                        <a:latin typeface="+mj-lt"/>
                      </a:endParaRPr>
                    </a:p>
                  </a:txBody>
                  <a:tcPr marL="127000" marT="50800" marB="5080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just" fontAlgn="t">
                        <a:buFont typeface="Arial" panose="020B0604020202020204" pitchFamily="34" charset="0"/>
                        <a:buNone/>
                      </a:pPr>
                      <a:r>
                        <a:rPr lang="en-US" sz="1800" b="0" i="0" kern="1200" dirty="0" smtClean="0">
                          <a:solidFill>
                            <a:schemeClr val="tx1"/>
                          </a:solidFill>
                          <a:effectLst/>
                          <a:latin typeface="+mn-lt"/>
                          <a:ea typeface="+mn-ea"/>
                          <a:cs typeface="+mn-cs"/>
                        </a:rPr>
                        <a:t>Specifies a friendly display name for a property, which is often more readable than the property’s actual name.</a:t>
                      </a:r>
                    </a:p>
                    <a:p>
                      <a:pPr algn="l" fontAlgn="t"/>
                      <a:r>
                        <a:rPr lang="en-US" sz="1800" b="0" i="1" kern="1200" dirty="0" smtClean="0">
                          <a:solidFill>
                            <a:schemeClr val="tx1"/>
                          </a:solidFill>
                          <a:effectLst/>
                          <a:latin typeface="+mn-lt"/>
                          <a:ea typeface="+mn-ea"/>
                          <a:cs typeface="+mn-cs"/>
                        </a:rPr>
                        <a:t>Example</a:t>
                      </a:r>
                    </a:p>
                    <a:p>
                      <a:pPr lvl="1" algn="l" fontAlgn="t"/>
                      <a:r>
                        <a:rPr lang="en-US" sz="1800" b="1" i="0" kern="1200" dirty="0" smtClean="0">
                          <a:solidFill>
                            <a:schemeClr val="tx1"/>
                          </a:solidFill>
                          <a:effectLst/>
                          <a:latin typeface="+mn-lt"/>
                          <a:ea typeface="+mn-ea"/>
                          <a:cs typeface="+mn-cs"/>
                        </a:rPr>
                        <a:t>[</a:t>
                      </a:r>
                      <a:r>
                        <a:rPr lang="en-US" sz="1800" b="0" i="0" kern="1200" dirty="0" smtClean="0">
                          <a:solidFill>
                            <a:schemeClr val="tx1"/>
                          </a:solidFill>
                          <a:effectLst/>
                          <a:latin typeface="+mn-lt"/>
                          <a:ea typeface="+mn-ea"/>
                          <a:cs typeface="+mn-cs"/>
                        </a:rPr>
                        <a:t>Display </a:t>
                      </a:r>
                      <a:r>
                        <a:rPr lang="en-US" sz="1800" b="1" i="0" kern="1200" dirty="0" smtClean="0">
                          <a:solidFill>
                            <a:schemeClr val="tx1"/>
                          </a:solidFill>
                          <a:effectLst/>
                          <a:latin typeface="+mn-lt"/>
                          <a:ea typeface="+mn-ea"/>
                          <a:cs typeface="+mn-cs"/>
                        </a:rPr>
                        <a:t>(Name = </a:t>
                      </a:r>
                      <a:r>
                        <a:rPr lang="en-US" sz="1800" b="0" i="0" kern="1200" dirty="0" smtClean="0">
                          <a:solidFill>
                            <a:schemeClr val="tx1"/>
                          </a:solidFill>
                          <a:effectLst/>
                          <a:latin typeface="+mn-lt"/>
                          <a:ea typeface="+mn-ea"/>
                          <a:cs typeface="+mn-cs"/>
                        </a:rPr>
                        <a:t>“Your Full Name"</a:t>
                      </a:r>
                      <a:r>
                        <a:rPr lang="en-US" sz="1800" b="1" i="0" kern="1200" dirty="0" smtClean="0">
                          <a:solidFill>
                            <a:schemeClr val="tx1"/>
                          </a:solidFill>
                          <a:effectLst/>
                          <a:latin typeface="+mn-lt"/>
                          <a:ea typeface="+mn-ea"/>
                          <a:cs typeface="+mn-cs"/>
                        </a:rPr>
                        <a:t>)]</a:t>
                      </a:r>
                      <a:endParaRPr lang="en-US" sz="1800" b="0" i="0" kern="1200" dirty="0" smtClean="0">
                        <a:solidFill>
                          <a:schemeClr val="tx1"/>
                        </a:solidFill>
                        <a:effectLst/>
                        <a:latin typeface="+mn-lt"/>
                        <a:ea typeface="+mn-ea"/>
                        <a:cs typeface="+mn-cs"/>
                      </a:endParaRPr>
                    </a:p>
                    <a:p>
                      <a:pPr lvl="1" fontAlgn="base"/>
                      <a:r>
                        <a:rPr lang="en-US" sz="1800" b="1" i="0" kern="1200" dirty="0" smtClean="0">
                          <a:solidFill>
                            <a:schemeClr val="tx1"/>
                          </a:solidFill>
                          <a:effectLst/>
                          <a:latin typeface="+mn-lt"/>
                          <a:ea typeface="+mn-ea"/>
                          <a:cs typeface="+mn-cs"/>
                        </a:rPr>
                        <a:t>public</a:t>
                      </a:r>
                      <a:r>
                        <a:rPr lang="en-US" sz="1800" b="0" i="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string</a:t>
                      </a:r>
                      <a:r>
                        <a:rPr lang="en-US" sz="1800" b="0" i="0" kern="1200" dirty="0" smtClean="0">
                          <a:solidFill>
                            <a:schemeClr val="tx1"/>
                          </a:solidFill>
                          <a:effectLst/>
                          <a:latin typeface="+mn-lt"/>
                          <a:ea typeface="+mn-ea"/>
                          <a:cs typeface="+mn-cs"/>
                        </a:rPr>
                        <a:t> </a:t>
                      </a:r>
                      <a:r>
                        <a:rPr lang="en-US" sz="1800" b="0" i="0" kern="1200" dirty="0" err="1" smtClean="0">
                          <a:solidFill>
                            <a:schemeClr val="tx1"/>
                          </a:solidFill>
                          <a:effectLst/>
                          <a:latin typeface="+mn-lt"/>
                          <a:ea typeface="+mn-ea"/>
                          <a:cs typeface="+mn-cs"/>
                        </a:rPr>
                        <a:t>FullName</a:t>
                      </a:r>
                      <a:r>
                        <a:rPr lang="en-US" sz="1800" b="0" i="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a:t>
                      </a:r>
                      <a:r>
                        <a:rPr lang="en-US" sz="1800" b="0" i="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get</a:t>
                      </a:r>
                      <a:r>
                        <a:rPr lang="en-US" sz="1800" b="0" i="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set</a:t>
                      </a:r>
                      <a:r>
                        <a:rPr lang="en-US" sz="1800" b="0" i="0" kern="1200" dirty="0" smtClean="0">
                          <a:solidFill>
                            <a:schemeClr val="tx1"/>
                          </a:solidFill>
                          <a:effectLst/>
                          <a:latin typeface="+mn-lt"/>
                          <a:ea typeface="+mn-ea"/>
                          <a:cs typeface="+mn-cs"/>
                        </a:rPr>
                        <a:t>; </a:t>
                      </a:r>
                      <a:r>
                        <a:rPr lang="en-US" sz="1800" b="1" i="0" kern="1200" dirty="0" smtClean="0">
                          <a:solidFill>
                            <a:schemeClr val="tx1"/>
                          </a:solidFill>
                          <a:effectLst/>
                          <a:latin typeface="+mn-lt"/>
                          <a:ea typeface="+mn-ea"/>
                          <a:cs typeface="+mn-cs"/>
                        </a:rPr>
                        <a:t>}</a:t>
                      </a:r>
                      <a:endParaRPr lang="en-US" sz="1800" b="0" i="0" kern="1200" dirty="0" smtClean="0">
                        <a:solidFill>
                          <a:schemeClr val="tx1"/>
                        </a:solidFill>
                        <a:effectLst/>
                        <a:latin typeface="+mn-lt"/>
                        <a:ea typeface="+mn-ea"/>
                        <a:cs typeface="+mn-cs"/>
                      </a:endParaRPr>
                    </a:p>
                  </a:txBody>
                  <a:tcPr marL="127000" marT="50800" marB="5080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l" fontAlgn="t"/>
                      <a:r>
                        <a:rPr lang="en-US" b="1" u="none" dirty="0" err="1" smtClean="0">
                          <a:solidFill>
                            <a:schemeClr val="tx2"/>
                          </a:solidFill>
                          <a:effectLst/>
                          <a:latin typeface="+mj-lt"/>
                        </a:rPr>
                        <a:t>DisplayFormat</a:t>
                      </a:r>
                      <a:endParaRPr lang="en-US" b="1" u="none" dirty="0">
                        <a:solidFill>
                          <a:schemeClr val="tx2"/>
                        </a:solidFill>
                        <a:effectLst/>
                        <a:latin typeface="+mj-lt"/>
                      </a:endParaRPr>
                    </a:p>
                  </a:txBody>
                  <a:tcPr marL="127000" marT="50800" marB="508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marL="0" indent="0" algn="l" fontAlgn="t">
                        <a:buFont typeface="Arial" panose="020B0604020202020204" pitchFamily="34" charset="0"/>
                        <a:buNone/>
                      </a:pPr>
                      <a:r>
                        <a:rPr lang="en-US" dirty="0" smtClean="0">
                          <a:effectLst/>
                          <a:latin typeface="+mj-lt"/>
                        </a:rPr>
                        <a:t>It is particularly useful when controlling data formatting for display purposes or accepting user input.</a:t>
                      </a:r>
                    </a:p>
                    <a:p>
                      <a:pPr algn="l" fontAlgn="t"/>
                      <a:r>
                        <a:rPr lang="en-US" i="1" dirty="0" smtClean="0">
                          <a:effectLst/>
                          <a:latin typeface="+mj-lt"/>
                        </a:rPr>
                        <a:t>Example</a:t>
                      </a:r>
                    </a:p>
                    <a:p>
                      <a:pPr lvl="1" algn="l" fontAlgn="t"/>
                      <a:r>
                        <a:rPr lang="en-US" b="1" dirty="0" smtClean="0">
                          <a:effectLst/>
                          <a:latin typeface="+mj-lt"/>
                        </a:rPr>
                        <a:t>[</a:t>
                      </a:r>
                      <a:r>
                        <a:rPr lang="en-US" dirty="0" err="1" smtClean="0">
                          <a:effectLst/>
                          <a:latin typeface="+mj-lt"/>
                        </a:rPr>
                        <a:t>DisplayFormat</a:t>
                      </a:r>
                      <a:r>
                        <a:rPr lang="en-US" dirty="0" smtClean="0">
                          <a:effectLst/>
                          <a:latin typeface="+mj-lt"/>
                        </a:rPr>
                        <a:t> (</a:t>
                      </a:r>
                      <a:r>
                        <a:rPr lang="en-US" b="1" dirty="0" err="1" smtClean="0">
                          <a:effectLst/>
                          <a:latin typeface="+mj-lt"/>
                        </a:rPr>
                        <a:t>DataFormatString</a:t>
                      </a:r>
                      <a:r>
                        <a:rPr lang="en-US" dirty="0" smtClean="0">
                          <a:effectLst/>
                          <a:latin typeface="+mj-lt"/>
                        </a:rPr>
                        <a:t> = “{0:dd-MM-yyyy}”)</a:t>
                      </a:r>
                      <a:r>
                        <a:rPr lang="en-US" b="1" dirty="0" smtClean="0">
                          <a:effectLst/>
                          <a:latin typeface="+mj-lt"/>
                        </a:rPr>
                        <a:t>]</a:t>
                      </a:r>
                    </a:p>
                    <a:p>
                      <a:pPr lvl="1" algn="l" fontAlgn="t"/>
                      <a:r>
                        <a:rPr lang="en-US" b="1" dirty="0" smtClean="0">
                          <a:effectLst/>
                          <a:latin typeface="+mj-lt"/>
                        </a:rPr>
                        <a:t>public</a:t>
                      </a:r>
                      <a:r>
                        <a:rPr lang="en-US" dirty="0" smtClean="0">
                          <a:effectLst/>
                          <a:latin typeface="+mj-lt"/>
                        </a:rPr>
                        <a:t> </a:t>
                      </a:r>
                      <a:r>
                        <a:rPr lang="en-US" b="1" dirty="0" err="1" smtClean="0">
                          <a:effectLst/>
                          <a:latin typeface="+mj-lt"/>
                        </a:rPr>
                        <a:t>DateTime</a:t>
                      </a:r>
                      <a:r>
                        <a:rPr lang="en-US" dirty="0" smtClean="0">
                          <a:effectLst/>
                          <a:latin typeface="+mj-lt"/>
                        </a:rPr>
                        <a:t> </a:t>
                      </a:r>
                      <a:r>
                        <a:rPr lang="en-US" dirty="0" err="1" smtClean="0">
                          <a:effectLst/>
                          <a:latin typeface="+mj-lt"/>
                        </a:rPr>
                        <a:t>BirthDate</a:t>
                      </a:r>
                      <a:r>
                        <a:rPr lang="en-US" dirty="0" smtClean="0">
                          <a:effectLst/>
                          <a:latin typeface="+mj-lt"/>
                        </a:rPr>
                        <a:t> { get; set; }</a:t>
                      </a:r>
                      <a:endParaRPr lang="en-US" dirty="0">
                        <a:effectLst/>
                        <a:latin typeface="+mj-lt"/>
                      </a:endParaRPr>
                    </a:p>
                  </a:txBody>
                  <a:tcPr marL="127000" marT="50800" marB="508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r>
            </a:tbl>
          </a:graphicData>
        </a:graphic>
      </p:graphicFrame>
      <p:pic>
        <p:nvPicPr>
          <p:cNvPr id="2" name="Picture 1"/>
          <p:cNvPicPr>
            <a:picLocks noChangeAspect="1"/>
          </p:cNvPicPr>
          <p:nvPr/>
        </p:nvPicPr>
        <p:blipFill rotWithShape="1">
          <a:blip r:embed="rId2"/>
          <a:srcRect l="699" b="1340"/>
          <a:stretch/>
        </p:blipFill>
        <p:spPr>
          <a:xfrm>
            <a:off x="6328371" y="879726"/>
            <a:ext cx="5712737" cy="4004656"/>
          </a:xfrm>
          <a:prstGeom prst="rect">
            <a:avLst/>
          </a:prstGeom>
          <a:ln>
            <a:solidFill>
              <a:schemeClr val="tx1"/>
            </a:solidFill>
          </a:ln>
        </p:spPr>
      </p:pic>
    </p:spTree>
    <p:extLst>
      <p:ext uri="{BB962C8B-B14F-4D97-AF65-F5344CB8AC3E}">
        <p14:creationId xmlns:p14="http://schemas.microsoft.com/office/powerpoint/2010/main" val="206963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API Versioning</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- 1</a:t>
            </a:r>
            <a:endParaRPr lang="en-US" dirty="0"/>
          </a:p>
        </p:txBody>
      </p:sp>
    </p:spTree>
    <p:extLst>
      <p:ext uri="{BB962C8B-B14F-4D97-AF65-F5344CB8AC3E}">
        <p14:creationId xmlns:p14="http://schemas.microsoft.com/office/powerpoint/2010/main" val="27061887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Examples: </a:t>
            </a:r>
            <a:r>
              <a:rPr lang="en-US" dirty="0" smtClean="0"/>
              <a:t>Data Annotations | </a:t>
            </a:r>
            <a:r>
              <a:rPr lang="en-US" i="1" dirty="0">
                <a:solidFill>
                  <a:schemeClr val="accent6"/>
                </a:solidFill>
              </a:rPr>
              <a:t>Modelling </a:t>
            </a:r>
            <a:r>
              <a:rPr lang="en-US" i="1" dirty="0" smtClean="0">
                <a:solidFill>
                  <a:schemeClr val="accent6"/>
                </a:solidFill>
              </a:rPr>
              <a:t>Attributes </a:t>
            </a:r>
            <a:endParaRPr lang="en-US" i="1" dirty="0">
              <a:solidFill>
                <a:schemeClr val="accent6"/>
              </a:solidFill>
            </a:endParaRPr>
          </a:p>
        </p:txBody>
      </p:sp>
      <p:graphicFrame>
        <p:nvGraphicFramePr>
          <p:cNvPr id="6" name="Content Placeholder 4"/>
          <p:cNvGraphicFramePr>
            <a:graphicFrameLocks/>
          </p:cNvGraphicFramePr>
          <p:nvPr>
            <p:extLst>
              <p:ext uri="{D42A27DB-BD31-4B8C-83A1-F6EECF244321}">
                <p14:modId xmlns:p14="http://schemas.microsoft.com/office/powerpoint/2010/main" val="463211062"/>
              </p:ext>
            </p:extLst>
          </p:nvPr>
        </p:nvGraphicFramePr>
        <p:xfrm>
          <a:off x="221052" y="834565"/>
          <a:ext cx="5971518" cy="3799840"/>
        </p:xfrm>
        <a:graphic>
          <a:graphicData uri="http://schemas.openxmlformats.org/drawingml/2006/table">
            <a:tbl>
              <a:tblPr/>
              <a:tblGrid>
                <a:gridCol w="1933673"/>
                <a:gridCol w="4037845"/>
              </a:tblGrid>
              <a:tr h="0">
                <a:tc gridSpan="2">
                  <a:txBody>
                    <a:bodyPr/>
                    <a:lstStyle/>
                    <a:p>
                      <a:pPr algn="just" fontAlgn="t"/>
                      <a:r>
                        <a:rPr lang="en-US" b="1" i="1" dirty="0" smtClean="0">
                          <a:solidFill>
                            <a:srgbClr val="6B6B6B"/>
                          </a:solidFill>
                          <a:effectLst/>
                          <a:latin typeface="+mj-lt"/>
                        </a:rPr>
                        <a:t>Front-End: </a:t>
                      </a:r>
                      <a:r>
                        <a:rPr lang="en-US" b="1" i="1" dirty="0" smtClean="0">
                          <a:solidFill>
                            <a:schemeClr val="accent6"/>
                          </a:solidFill>
                          <a:effectLst/>
                          <a:latin typeface="+mj-lt"/>
                        </a:rPr>
                        <a:t>Modelling </a:t>
                      </a:r>
                      <a:r>
                        <a:rPr lang="en-US" b="1" i="1" dirty="0" smtClean="0">
                          <a:solidFill>
                            <a:srgbClr val="6B6B6B"/>
                          </a:solidFill>
                          <a:effectLst/>
                          <a:latin typeface="+mj-lt"/>
                        </a:rPr>
                        <a:t>Attributes</a:t>
                      </a:r>
                      <a:endParaRPr lang="en-US" b="1" i="1" dirty="0" smtClean="0">
                        <a:solidFill>
                          <a:srgbClr val="6B6B6B"/>
                        </a:solidFill>
                        <a:effectLst/>
                        <a:latin typeface="+mj-lt"/>
                      </a:endParaRPr>
                    </a:p>
                  </a:txBody>
                  <a:tcPr marL="127000" marT="50800" marB="50800" anchor="ctr">
                    <a:lnL>
                      <a:noFill/>
                    </a:lnL>
                    <a:lnR>
                      <a:noFill/>
                    </a:lnR>
                    <a:lnT>
                      <a:noFill/>
                    </a:lnT>
                    <a:lnB>
                      <a:noFill/>
                    </a:lnB>
                    <a:solidFill>
                      <a:srgbClr val="EEEEEE"/>
                    </a:solidFill>
                  </a:tcPr>
                </a:tc>
                <a:tc hMerge="1">
                  <a:txBody>
                    <a:bodyPr/>
                    <a:lstStyle/>
                    <a:p>
                      <a:pPr algn="l" fontAlgn="t"/>
                      <a:endParaRPr lang="en-US" b="1" dirty="0">
                        <a:solidFill>
                          <a:srgbClr val="6B6B6B"/>
                        </a:solidFill>
                        <a:effectLst/>
                        <a:latin typeface="+mj-lt"/>
                      </a:endParaRPr>
                    </a:p>
                  </a:txBody>
                  <a:tcPr marL="127000" marT="50800" marB="50800" anchor="ctr">
                    <a:lnL>
                      <a:noFill/>
                    </a:lnL>
                    <a:lnR>
                      <a:noFill/>
                    </a:lnR>
                    <a:lnT>
                      <a:noFill/>
                    </a:lnT>
                    <a:lnB>
                      <a:noFill/>
                    </a:lnB>
                    <a:solidFill>
                      <a:srgbClr val="EEEEEE"/>
                    </a:solidFill>
                  </a:tcPr>
                </a:tc>
              </a:tr>
              <a:tr h="0">
                <a:tc>
                  <a:txBody>
                    <a:bodyPr/>
                    <a:lstStyle/>
                    <a:p>
                      <a:pPr algn="just" fontAlgn="t"/>
                      <a:r>
                        <a:rPr lang="en-US" b="1" dirty="0">
                          <a:solidFill>
                            <a:srgbClr val="6B6B6B"/>
                          </a:solidFill>
                          <a:effectLst/>
                          <a:latin typeface="+mj-lt"/>
                        </a:rPr>
                        <a:t>Attribute</a:t>
                      </a:r>
                    </a:p>
                  </a:txBody>
                  <a:tcPr marL="127000" marT="50800" marB="50800" anchor="ctr">
                    <a:lnL>
                      <a:noFill/>
                    </a:lnL>
                    <a:lnR>
                      <a:noFill/>
                    </a:lnR>
                    <a:lnT>
                      <a:noFill/>
                    </a:lnT>
                    <a:lnB>
                      <a:noFill/>
                    </a:lnB>
                    <a:solidFill>
                      <a:srgbClr val="EEEEEE"/>
                    </a:solidFill>
                  </a:tcPr>
                </a:tc>
                <a:tc>
                  <a:txBody>
                    <a:bodyPr/>
                    <a:lstStyle/>
                    <a:p>
                      <a:pPr algn="just" fontAlgn="t"/>
                      <a:r>
                        <a:rPr lang="en-US" b="1" dirty="0">
                          <a:solidFill>
                            <a:srgbClr val="6B6B6B"/>
                          </a:solidFill>
                          <a:effectLst/>
                          <a:latin typeface="+mj-lt"/>
                        </a:rPr>
                        <a:t>Description</a:t>
                      </a:r>
                    </a:p>
                  </a:txBody>
                  <a:tcPr marL="127000" marT="50800" marB="50800" anchor="ctr">
                    <a:lnL>
                      <a:noFill/>
                    </a:lnL>
                    <a:lnR>
                      <a:noFill/>
                    </a:lnR>
                    <a:lnT>
                      <a:noFill/>
                    </a:lnT>
                    <a:lnB>
                      <a:noFill/>
                    </a:lnB>
                    <a:solidFill>
                      <a:srgbClr val="EEEEEE"/>
                    </a:solidFill>
                  </a:tcPr>
                </a:tc>
              </a:tr>
              <a:tr h="0">
                <a:tc>
                  <a:txBody>
                    <a:bodyPr/>
                    <a:lstStyle/>
                    <a:p>
                      <a:pPr algn="just" fontAlgn="t"/>
                      <a:r>
                        <a:rPr lang="en-US" b="1" u="none" dirty="0" smtClean="0">
                          <a:solidFill>
                            <a:schemeClr val="tx2"/>
                          </a:solidFill>
                          <a:effectLst/>
                          <a:latin typeface="+mj-lt"/>
                        </a:rPr>
                        <a:t>Key</a:t>
                      </a:r>
                      <a:endParaRPr lang="en-US" b="1" u="none" dirty="0">
                        <a:solidFill>
                          <a:schemeClr val="tx2"/>
                        </a:solidFill>
                        <a:effectLst/>
                        <a:latin typeface="+mj-lt"/>
                      </a:endParaRPr>
                    </a:p>
                  </a:txBody>
                  <a:tcPr marL="127000" marT="50800" marB="5080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just" fontAlgn="t">
                        <a:buFont typeface="Arial" panose="020B0604020202020204" pitchFamily="34" charset="0"/>
                        <a:buNone/>
                      </a:pPr>
                      <a:r>
                        <a:rPr lang="en-US" sz="1800" b="0" i="0" kern="1200" dirty="0" smtClean="0">
                          <a:solidFill>
                            <a:schemeClr val="tx1"/>
                          </a:solidFill>
                          <a:effectLst/>
                          <a:latin typeface="+mn-lt"/>
                          <a:ea typeface="+mn-ea"/>
                          <a:cs typeface="+mn-cs"/>
                        </a:rPr>
                        <a:t>If you are using code first’s database generation feature,</a:t>
                      </a:r>
                      <a:r>
                        <a:rPr lang="en-US" sz="1800" b="0" i="0" kern="1200" baseline="0" dirty="0" smtClean="0">
                          <a:solidFill>
                            <a:schemeClr val="tx1"/>
                          </a:solidFill>
                          <a:effectLst/>
                          <a:latin typeface="+mn-lt"/>
                          <a:ea typeface="+mn-ea"/>
                          <a:cs typeface="+mn-cs"/>
                        </a:rPr>
                        <a:t> the table will have a primary key column, which is also defined as Identity by default.</a:t>
                      </a:r>
                      <a:endParaRPr lang="en-US" sz="1800" b="0" i="0" kern="1200" dirty="0" smtClean="0">
                        <a:solidFill>
                          <a:schemeClr val="tx1"/>
                        </a:solidFill>
                        <a:effectLst/>
                        <a:latin typeface="+mn-lt"/>
                        <a:ea typeface="+mn-ea"/>
                        <a:cs typeface="+mn-cs"/>
                      </a:endParaRPr>
                    </a:p>
                  </a:txBody>
                  <a:tcPr marL="127000" marT="50800" marB="5080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0">
                <a:tc>
                  <a:txBody>
                    <a:bodyPr/>
                    <a:lstStyle/>
                    <a:p>
                      <a:pPr algn="just" fontAlgn="t"/>
                      <a:r>
                        <a:rPr lang="en-US" b="1" u="none" dirty="0" smtClean="0">
                          <a:solidFill>
                            <a:schemeClr val="tx2"/>
                          </a:solidFill>
                          <a:effectLst/>
                          <a:latin typeface="+mj-lt"/>
                        </a:rPr>
                        <a:t>[</a:t>
                      </a:r>
                      <a:r>
                        <a:rPr lang="en-US" b="1" u="none" dirty="0" err="1" smtClean="0">
                          <a:solidFill>
                            <a:schemeClr val="tx2"/>
                          </a:solidFill>
                          <a:effectLst/>
                          <a:latin typeface="+mj-lt"/>
                        </a:rPr>
                        <a:t>ForeignKey</a:t>
                      </a:r>
                      <a:endParaRPr lang="en-US" b="1" u="none" dirty="0" smtClean="0">
                        <a:solidFill>
                          <a:schemeClr val="tx2"/>
                        </a:solidFill>
                        <a:effectLst/>
                        <a:latin typeface="+mj-lt"/>
                      </a:endParaRPr>
                    </a:p>
                    <a:p>
                      <a:pPr algn="just" fontAlgn="t"/>
                      <a:r>
                        <a:rPr lang="en-US" b="1" u="none" dirty="0" smtClean="0">
                          <a:solidFill>
                            <a:schemeClr val="tx2"/>
                          </a:solidFill>
                          <a:effectLst/>
                          <a:latin typeface="+mj-lt"/>
                        </a:rPr>
                        <a:t>(“</a:t>
                      </a:r>
                      <a:r>
                        <a:rPr lang="en-US" b="1" u="none" dirty="0" err="1" smtClean="0">
                          <a:solidFill>
                            <a:schemeClr val="tx2"/>
                          </a:solidFill>
                          <a:effectLst/>
                          <a:latin typeface="+mj-lt"/>
                        </a:rPr>
                        <a:t>ColumnName</a:t>
                      </a:r>
                      <a:r>
                        <a:rPr lang="en-US" b="1" u="none" dirty="0" smtClean="0">
                          <a:solidFill>
                            <a:schemeClr val="tx2"/>
                          </a:solidFill>
                          <a:effectLst/>
                          <a:latin typeface="+mj-lt"/>
                        </a:rPr>
                        <a:t>")]</a:t>
                      </a:r>
                      <a:endParaRPr lang="en-US" b="1" u="none" dirty="0">
                        <a:solidFill>
                          <a:schemeClr val="tx2"/>
                        </a:solidFill>
                        <a:effectLst/>
                        <a:latin typeface="+mj-lt"/>
                      </a:endParaRPr>
                    </a:p>
                  </a:txBody>
                  <a:tcPr marL="127000" marT="50800" marB="508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indent="0" algn="just" fontAlgn="t">
                        <a:buFont typeface="Arial" panose="020B0604020202020204" pitchFamily="34" charset="0"/>
                        <a:buNone/>
                      </a:pPr>
                      <a:r>
                        <a:rPr lang="en-US" dirty="0" smtClean="0">
                          <a:effectLst/>
                          <a:latin typeface="+mj-lt"/>
                        </a:rPr>
                        <a:t>If</a:t>
                      </a:r>
                      <a:r>
                        <a:rPr lang="en-US" baseline="0" dirty="0" smtClean="0">
                          <a:effectLst/>
                          <a:latin typeface="+mj-lt"/>
                        </a:rPr>
                        <a:t> you want to specify the foreign key in your table, write it with column name.</a:t>
                      </a:r>
                      <a:endParaRPr lang="en-US" i="1" baseline="0" dirty="0" smtClean="0">
                        <a:effectLst/>
                        <a:latin typeface="+mj-lt"/>
                      </a:endParaRPr>
                    </a:p>
                  </a:txBody>
                  <a:tcPr marL="127000" marT="50800" marB="5080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0">
                <a:tc>
                  <a:txBody>
                    <a:bodyPr/>
                    <a:lstStyle/>
                    <a:p>
                      <a:pPr algn="just" fontAlgn="t"/>
                      <a:r>
                        <a:rPr lang="en-US" b="1" u="none" dirty="0" smtClean="0">
                          <a:solidFill>
                            <a:schemeClr val="tx2"/>
                          </a:solidFill>
                          <a:effectLst/>
                          <a:latin typeface="+mj-lt"/>
                        </a:rPr>
                        <a:t>[Column(Order = 1)]</a:t>
                      </a:r>
                      <a:endParaRPr lang="en-US" b="1" u="none" dirty="0">
                        <a:solidFill>
                          <a:schemeClr val="tx2"/>
                        </a:solidFill>
                        <a:effectLst/>
                        <a:latin typeface="+mj-lt"/>
                      </a:endParaRPr>
                    </a:p>
                  </a:txBody>
                  <a:tcPr marL="127000" marT="50800" marB="508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lvl="0" algn="just" fontAlgn="t"/>
                      <a:r>
                        <a:rPr lang="en-US" sz="1800" b="0" i="0" kern="1200" dirty="0" smtClean="0">
                          <a:solidFill>
                            <a:schemeClr val="tx1"/>
                          </a:solidFill>
                          <a:effectLst/>
                          <a:latin typeface="+mn-lt"/>
                          <a:ea typeface="+mn-ea"/>
                          <a:cs typeface="+mn-cs"/>
                        </a:rPr>
                        <a:t>If you have entities with composite foreign keys, then you must specify the same column ordering that you used for the corresponding primary key properties.</a:t>
                      </a:r>
                      <a:endParaRPr lang="en-US" dirty="0">
                        <a:effectLst/>
                        <a:latin typeface="+mj-lt"/>
                      </a:endParaRPr>
                    </a:p>
                  </a:txBody>
                  <a:tcPr marL="127000" marT="50800" marB="508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r>
            </a:tbl>
          </a:graphicData>
        </a:graphic>
      </p:graphicFrame>
      <p:pic>
        <p:nvPicPr>
          <p:cNvPr id="4" name="Picture 3"/>
          <p:cNvPicPr>
            <a:picLocks noChangeAspect="1"/>
          </p:cNvPicPr>
          <p:nvPr/>
        </p:nvPicPr>
        <p:blipFill>
          <a:blip r:embed="rId2"/>
          <a:stretch>
            <a:fillRect/>
          </a:stretch>
        </p:blipFill>
        <p:spPr>
          <a:xfrm>
            <a:off x="6368639" y="836789"/>
            <a:ext cx="5430008" cy="4677428"/>
          </a:xfrm>
          <a:prstGeom prst="rect">
            <a:avLst/>
          </a:prstGeom>
          <a:ln>
            <a:solidFill>
              <a:schemeClr val="tx1"/>
            </a:solidFill>
          </a:ln>
        </p:spPr>
      </p:pic>
    </p:spTree>
    <p:extLst>
      <p:ext uri="{BB962C8B-B14F-4D97-AF65-F5344CB8AC3E}">
        <p14:creationId xmlns:p14="http://schemas.microsoft.com/office/powerpoint/2010/main" val="170303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Fluent Validation</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- 4</a:t>
            </a:r>
            <a:endParaRPr lang="en-US" dirty="0"/>
          </a:p>
        </p:txBody>
      </p:sp>
    </p:spTree>
    <p:extLst>
      <p:ext uri="{BB962C8B-B14F-4D97-AF65-F5344CB8AC3E}">
        <p14:creationId xmlns:p14="http://schemas.microsoft.com/office/powerpoint/2010/main" val="10509521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Conditional </a:t>
            </a:r>
            <a:r>
              <a:rPr lang="en-US" dirty="0"/>
              <a:t>validation is required on multiple properties, when compared to data annotation, it’s much easier to use fluent validation with multiple properties</a:t>
            </a:r>
            <a:r>
              <a:rPr lang="en-US" dirty="0" smtClean="0"/>
              <a:t>.</a:t>
            </a:r>
          </a:p>
          <a:p>
            <a:r>
              <a:rPr lang="en-US" dirty="0"/>
              <a:t>View models must be separated from validation models</a:t>
            </a:r>
            <a:r>
              <a:rPr lang="en-US" dirty="0" smtClean="0"/>
              <a:t>.</a:t>
            </a:r>
          </a:p>
          <a:p>
            <a:r>
              <a:rPr lang="en-US" dirty="0"/>
              <a:t>Standard validation rules benefit from additional support. Fluent validation has much better client-side support than data annotation</a:t>
            </a:r>
            <a:r>
              <a:rPr lang="en-US" dirty="0" smtClean="0"/>
              <a:t>.</a:t>
            </a:r>
            <a:endParaRPr lang="en-US" dirty="0"/>
          </a:p>
          <a:p>
            <a:r>
              <a:rPr lang="en-US" dirty="0" smtClean="0"/>
              <a:t>You </a:t>
            </a:r>
            <a:r>
              <a:rPr lang="en-US" dirty="0"/>
              <a:t>need more control over </a:t>
            </a:r>
            <a:r>
              <a:rPr lang="en-US" b="1" dirty="0"/>
              <a:t>validation rules</a:t>
            </a:r>
            <a:r>
              <a:rPr lang="en-US" dirty="0"/>
              <a:t>.</a:t>
            </a:r>
          </a:p>
          <a:p>
            <a:r>
              <a:rPr lang="en-US" b="1" i="1" dirty="0" smtClean="0">
                <a:solidFill>
                  <a:schemeClr val="tx2">
                    <a:lumMod val="75000"/>
                  </a:schemeClr>
                </a:solidFill>
              </a:rPr>
              <a:t>Fluent Validation </a:t>
            </a:r>
            <a:r>
              <a:rPr lang="en-US" b="1" i="1" dirty="0">
                <a:solidFill>
                  <a:schemeClr val="tx2">
                    <a:lumMod val="75000"/>
                  </a:schemeClr>
                </a:solidFill>
              </a:rPr>
              <a:t>is a .NET library for building </a:t>
            </a:r>
            <a:r>
              <a:rPr lang="en-US" b="1" i="1" dirty="0">
                <a:solidFill>
                  <a:schemeClr val="accent6">
                    <a:lumMod val="75000"/>
                  </a:schemeClr>
                </a:solidFill>
              </a:rPr>
              <a:t>strongly-typed validation rules.</a:t>
            </a:r>
          </a:p>
        </p:txBody>
      </p:sp>
      <p:sp>
        <p:nvSpPr>
          <p:cNvPr id="3" name="Title 2"/>
          <p:cNvSpPr>
            <a:spLocks noGrp="1"/>
          </p:cNvSpPr>
          <p:nvPr>
            <p:ph type="title"/>
          </p:nvPr>
        </p:nvSpPr>
        <p:spPr/>
        <p:txBody>
          <a:bodyPr/>
          <a:lstStyle/>
          <a:p>
            <a:r>
              <a:rPr lang="en-US" dirty="0" smtClean="0"/>
              <a:t>When to use </a:t>
            </a:r>
            <a:r>
              <a:rPr lang="en-US" dirty="0"/>
              <a:t>F</a:t>
            </a:r>
            <a:r>
              <a:rPr lang="en-US" dirty="0" smtClean="0"/>
              <a:t>luent </a:t>
            </a:r>
            <a:r>
              <a:rPr lang="en-US" dirty="0"/>
              <a:t>V</a:t>
            </a:r>
            <a:r>
              <a:rPr lang="en-US" dirty="0" smtClean="0"/>
              <a:t>alidation?</a:t>
            </a:r>
            <a:endParaRPr lang="en-US" dirty="0"/>
          </a:p>
        </p:txBody>
      </p:sp>
      <p:sp>
        <p:nvSpPr>
          <p:cNvPr id="4" name="Rounded Rectangle 3"/>
          <p:cNvSpPr/>
          <p:nvPr/>
        </p:nvSpPr>
        <p:spPr>
          <a:xfrm>
            <a:off x="642796" y="4028792"/>
            <a:ext cx="10918480" cy="1602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just"/>
            <a:r>
              <a:rPr lang="en-US" sz="2000" b="1" dirty="0">
                <a:solidFill>
                  <a:schemeClr val="accent6"/>
                </a:solidFill>
              </a:rPr>
              <a:t>The fact is that both data annotation and fluent validation have their own unique strengths that make them viable under specific scenarios. </a:t>
            </a:r>
            <a:endParaRPr lang="en-US" sz="2000" b="1" dirty="0" smtClean="0">
              <a:solidFill>
                <a:schemeClr val="accent6"/>
              </a:solidFill>
            </a:endParaRPr>
          </a:p>
          <a:p>
            <a:pPr algn="just"/>
            <a:r>
              <a:rPr lang="en-US" sz="2000" b="1" dirty="0" smtClean="0">
                <a:solidFill>
                  <a:schemeClr val="accent6"/>
                </a:solidFill>
              </a:rPr>
              <a:t>Both are superb validation tools for MVC, .NET, and ASP but fluent validation does provide more control over validation rules since it uses more advanced </a:t>
            </a:r>
            <a:r>
              <a:rPr lang="en-US" sz="2000" b="1" dirty="0">
                <a:solidFill>
                  <a:schemeClr val="accent6"/>
                </a:solidFill>
              </a:rPr>
              <a:t>API to solve specific validations.</a:t>
            </a:r>
          </a:p>
        </p:txBody>
      </p:sp>
    </p:spTree>
    <p:extLst>
      <p:ext uri="{BB962C8B-B14F-4D97-AF65-F5344CB8AC3E}">
        <p14:creationId xmlns:p14="http://schemas.microsoft.com/office/powerpoint/2010/main" val="326812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0583" y="787746"/>
            <a:ext cx="5391186" cy="5731683"/>
          </a:xfrm>
          <a:ln>
            <a:solidFill>
              <a:schemeClr val="tx1"/>
            </a:solidFill>
          </a:ln>
        </p:spPr>
      </p:pic>
      <p:sp>
        <p:nvSpPr>
          <p:cNvPr id="3" name="Title 2"/>
          <p:cNvSpPr>
            <a:spLocks noGrp="1"/>
          </p:cNvSpPr>
          <p:nvPr>
            <p:ph type="title"/>
          </p:nvPr>
        </p:nvSpPr>
        <p:spPr/>
        <p:txBody>
          <a:bodyPr/>
          <a:lstStyle/>
          <a:p>
            <a:r>
              <a:rPr lang="en-US" dirty="0" smtClean="0"/>
              <a:t>Apply Fluent Validation in Given Register Form</a:t>
            </a:r>
            <a:endParaRPr lang="en-US" dirty="0"/>
          </a:p>
        </p:txBody>
      </p:sp>
    </p:spTree>
    <p:extLst>
      <p:ext uri="{BB962C8B-B14F-4D97-AF65-F5344CB8AC3E}">
        <p14:creationId xmlns:p14="http://schemas.microsoft.com/office/powerpoint/2010/main" val="308983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504873" y="863444"/>
            <a:ext cx="6555948" cy="5590565"/>
          </a:xfrm>
        </p:spPr>
        <p:txBody>
          <a:bodyPr/>
          <a:lstStyle/>
          <a:p>
            <a:r>
              <a:rPr lang="en-US" b="1" u="sng" dirty="0" smtClean="0"/>
              <a:t>Steps</a:t>
            </a:r>
          </a:p>
          <a:p>
            <a:pPr lvl="1"/>
            <a:r>
              <a:rPr lang="en-US" sz="2100" dirty="0" smtClean="0"/>
              <a:t>First install package </a:t>
            </a:r>
            <a:r>
              <a:rPr lang="en-US" sz="2100" b="1" dirty="0" err="1" smtClean="0"/>
              <a:t>FluentValidation.AspNetCore</a:t>
            </a:r>
            <a:endParaRPr lang="en-US" sz="2100" b="1" dirty="0" smtClean="0"/>
          </a:p>
          <a:p>
            <a:pPr lvl="1"/>
            <a:r>
              <a:rPr lang="en-US" sz="2100" dirty="0" smtClean="0"/>
              <a:t>To add </a:t>
            </a:r>
            <a:r>
              <a:rPr lang="en-US" sz="2100" dirty="0"/>
              <a:t>a new </a:t>
            </a:r>
            <a:r>
              <a:rPr lang="en-US" sz="2100" dirty="0" smtClean="0"/>
              <a:t>validator class for separate validation rules of particular model.</a:t>
            </a:r>
          </a:p>
          <a:p>
            <a:pPr lvl="1"/>
            <a:r>
              <a:rPr lang="en-US" sz="2100" dirty="0" smtClean="0"/>
              <a:t>Add validation rules in newly created class.</a:t>
            </a:r>
          </a:p>
          <a:p>
            <a:pPr lvl="1"/>
            <a:r>
              <a:rPr lang="en-US" sz="2100" dirty="0" smtClean="0"/>
              <a:t>Register services of fluent validation in </a:t>
            </a:r>
            <a:r>
              <a:rPr lang="en-US" sz="2100" dirty="0" err="1" smtClean="0"/>
              <a:t>program.cs</a:t>
            </a:r>
            <a:endParaRPr lang="en-US" sz="2100" dirty="0" smtClean="0"/>
          </a:p>
          <a:p>
            <a:pPr lvl="1"/>
            <a:r>
              <a:rPr lang="en-US" sz="2100" dirty="0" smtClean="0"/>
              <a:t>Run the Project &amp; Check in Swagger or form.</a:t>
            </a:r>
          </a:p>
          <a:p>
            <a:pPr lvl="1"/>
            <a:endParaRPr lang="en-US" dirty="0" smtClean="0"/>
          </a:p>
          <a:p>
            <a:pPr lvl="1"/>
            <a:endParaRPr lang="en-US" b="1" dirty="0"/>
          </a:p>
        </p:txBody>
      </p:sp>
      <p:sp>
        <p:nvSpPr>
          <p:cNvPr id="3" name="Title 2"/>
          <p:cNvSpPr>
            <a:spLocks noGrp="1"/>
          </p:cNvSpPr>
          <p:nvPr>
            <p:ph type="title"/>
          </p:nvPr>
        </p:nvSpPr>
        <p:spPr/>
        <p:txBody>
          <a:bodyPr/>
          <a:lstStyle/>
          <a:p>
            <a:r>
              <a:rPr lang="en-US" dirty="0" smtClean="0"/>
              <a:t>How to Use Fluent Validation in Our Project?</a:t>
            </a:r>
            <a:endParaRPr lang="en-US" dirty="0"/>
          </a:p>
        </p:txBody>
      </p:sp>
      <p:sp>
        <p:nvSpPr>
          <p:cNvPr id="5" name="Rounded Rectangle 4"/>
          <p:cNvSpPr/>
          <p:nvPr/>
        </p:nvSpPr>
        <p:spPr>
          <a:xfrm>
            <a:off x="230909" y="988293"/>
            <a:ext cx="5163127" cy="4525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solidFill>
                  <a:srgbClr val="F54337"/>
                </a:solidFill>
              </a:rPr>
              <a:t>Don’t use Data Annotation over Model </a:t>
            </a:r>
            <a:r>
              <a:rPr lang="en-US" sz="2100" dirty="0">
                <a:solidFill>
                  <a:srgbClr val="F54337"/>
                </a:solidFill>
              </a:rPr>
              <a:t>F</a:t>
            </a:r>
            <a:r>
              <a:rPr lang="en-US" sz="2100" dirty="0" smtClean="0">
                <a:solidFill>
                  <a:srgbClr val="F54337"/>
                </a:solidFill>
              </a:rPr>
              <a:t>ields</a:t>
            </a:r>
            <a:endParaRPr lang="en-US" sz="2100" dirty="0">
              <a:solidFill>
                <a:srgbClr val="F54337"/>
              </a:solidFill>
            </a:endParaRPr>
          </a:p>
        </p:txBody>
      </p:sp>
      <p:pic>
        <p:nvPicPr>
          <p:cNvPr id="6" name="Picture 5"/>
          <p:cNvPicPr>
            <a:picLocks noChangeAspect="1"/>
          </p:cNvPicPr>
          <p:nvPr/>
        </p:nvPicPr>
        <p:blipFill>
          <a:blip r:embed="rId2"/>
          <a:stretch>
            <a:fillRect/>
          </a:stretch>
        </p:blipFill>
        <p:spPr>
          <a:xfrm>
            <a:off x="400717" y="1583996"/>
            <a:ext cx="4925112" cy="470600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6892" y="3610552"/>
            <a:ext cx="330200" cy="3302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8673" y="4372552"/>
            <a:ext cx="330200" cy="33020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3547" y="5129934"/>
            <a:ext cx="330200" cy="330200"/>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4198" y="4001649"/>
            <a:ext cx="1678710" cy="1678710"/>
          </a:xfrm>
          <a:prstGeom prst="rect">
            <a:avLst/>
          </a:prstGeom>
        </p:spPr>
      </p:pic>
    </p:spTree>
    <p:extLst>
      <p:ext uri="{BB962C8B-B14F-4D97-AF65-F5344CB8AC3E}">
        <p14:creationId xmlns:p14="http://schemas.microsoft.com/office/powerpoint/2010/main" val="238128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1763" y="745203"/>
            <a:ext cx="11928475" cy="5181431"/>
          </a:xfrm>
          <a:prstGeom prst="rect">
            <a:avLst/>
          </a:prstGeom>
          <a:ln>
            <a:solidFill>
              <a:schemeClr val="tx1"/>
            </a:solidFill>
          </a:ln>
        </p:spPr>
      </p:pic>
      <p:sp>
        <p:nvSpPr>
          <p:cNvPr id="3" name="Title 2"/>
          <p:cNvSpPr>
            <a:spLocks noGrp="1"/>
          </p:cNvSpPr>
          <p:nvPr>
            <p:ph type="title"/>
          </p:nvPr>
        </p:nvSpPr>
        <p:spPr/>
        <p:txBody>
          <a:bodyPr>
            <a:normAutofit/>
          </a:bodyPr>
          <a:lstStyle/>
          <a:p>
            <a:r>
              <a:rPr lang="en-US" dirty="0"/>
              <a:t>Step – 1 | Install Package </a:t>
            </a:r>
            <a:r>
              <a:rPr lang="en-US" dirty="0" err="1" smtClean="0">
                <a:solidFill>
                  <a:schemeClr val="accent6"/>
                </a:solidFill>
              </a:rPr>
              <a:t>FluentValidation.AspNetCore</a:t>
            </a:r>
            <a:endParaRPr lang="en-US" dirty="0">
              <a:solidFill>
                <a:schemeClr val="accent6"/>
              </a:solidFill>
            </a:endParaRPr>
          </a:p>
        </p:txBody>
      </p:sp>
      <p:sp>
        <p:nvSpPr>
          <p:cNvPr id="5" name="Rectangle 4"/>
          <p:cNvSpPr/>
          <p:nvPr/>
        </p:nvSpPr>
        <p:spPr>
          <a:xfrm>
            <a:off x="203200" y="2697019"/>
            <a:ext cx="7472218" cy="68349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868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7785" y="1023337"/>
            <a:ext cx="4458322" cy="4477375"/>
          </a:xfrm>
          <a:prstGeom prst="rect">
            <a:avLst/>
          </a:prstGeom>
          <a:ln>
            <a:solidFill>
              <a:schemeClr val="tx1"/>
            </a:solidFill>
          </a:ln>
        </p:spPr>
      </p:pic>
      <p:sp>
        <p:nvSpPr>
          <p:cNvPr id="3" name="Title 2"/>
          <p:cNvSpPr>
            <a:spLocks noGrp="1"/>
          </p:cNvSpPr>
          <p:nvPr>
            <p:ph type="title"/>
          </p:nvPr>
        </p:nvSpPr>
        <p:spPr/>
        <p:txBody>
          <a:bodyPr>
            <a:normAutofit fontScale="90000"/>
          </a:bodyPr>
          <a:lstStyle/>
          <a:p>
            <a:r>
              <a:rPr lang="en-US" dirty="0"/>
              <a:t>Step – 2 | </a:t>
            </a:r>
            <a:r>
              <a:rPr lang="en-US" sz="2700" dirty="0" smtClean="0"/>
              <a:t>Add </a:t>
            </a:r>
            <a:r>
              <a:rPr lang="en-US" sz="2700" dirty="0"/>
              <a:t>a new validator class for separate validation rules of particular model</a:t>
            </a:r>
          </a:p>
        </p:txBody>
      </p:sp>
      <p:sp>
        <p:nvSpPr>
          <p:cNvPr id="5" name="Rectangle 4"/>
          <p:cNvSpPr/>
          <p:nvPr/>
        </p:nvSpPr>
        <p:spPr>
          <a:xfrm>
            <a:off x="618836" y="4239491"/>
            <a:ext cx="2835564" cy="544945"/>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5792557" y="3119558"/>
            <a:ext cx="5372850" cy="2429214"/>
          </a:xfrm>
          <a:prstGeom prst="rect">
            <a:avLst/>
          </a:prstGeom>
          <a:ln>
            <a:solidFill>
              <a:schemeClr val="tx1"/>
            </a:solidFill>
          </a:ln>
        </p:spPr>
      </p:pic>
      <p:sp>
        <p:nvSpPr>
          <p:cNvPr id="8" name="Right Arrow 7"/>
          <p:cNvSpPr/>
          <p:nvPr/>
        </p:nvSpPr>
        <p:spPr>
          <a:xfrm>
            <a:off x="4959927" y="4507346"/>
            <a:ext cx="701964" cy="360218"/>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421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Step – </a:t>
            </a:r>
            <a:r>
              <a:rPr lang="en-US" dirty="0" smtClean="0"/>
              <a:t>3 </a:t>
            </a:r>
            <a:r>
              <a:rPr lang="en-US" dirty="0"/>
              <a:t>| </a:t>
            </a:r>
            <a:r>
              <a:rPr lang="en-US" sz="3600" dirty="0"/>
              <a:t>Add validation rules in newly created class</a:t>
            </a:r>
            <a:endParaRPr lang="en-US" dirty="0"/>
          </a:p>
        </p:txBody>
      </p:sp>
      <p:pic>
        <p:nvPicPr>
          <p:cNvPr id="8" name="Picture 7"/>
          <p:cNvPicPr>
            <a:picLocks noChangeAspect="1"/>
          </p:cNvPicPr>
          <p:nvPr/>
        </p:nvPicPr>
        <p:blipFill>
          <a:blip r:embed="rId2"/>
          <a:stretch>
            <a:fillRect/>
          </a:stretch>
        </p:blipFill>
        <p:spPr>
          <a:xfrm>
            <a:off x="420110" y="874724"/>
            <a:ext cx="11162290" cy="4963306"/>
          </a:xfrm>
          <a:prstGeom prst="rect">
            <a:avLst/>
          </a:prstGeom>
        </p:spPr>
      </p:pic>
      <p:sp>
        <p:nvSpPr>
          <p:cNvPr id="5" name="Rectangle 4"/>
          <p:cNvSpPr/>
          <p:nvPr/>
        </p:nvSpPr>
        <p:spPr>
          <a:xfrm>
            <a:off x="3537526" y="4267200"/>
            <a:ext cx="7998692" cy="100676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6076" y="3048002"/>
            <a:ext cx="3611416" cy="36945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6518495" y="1658241"/>
            <a:ext cx="5142371" cy="1354217"/>
          </a:xfrm>
          <a:prstGeom prst="rect">
            <a:avLst/>
          </a:prstGeom>
        </p:spPr>
        <p:txBody>
          <a:bodyPr wrap="square">
            <a:spAutoFit/>
          </a:bodyPr>
          <a:lstStyle/>
          <a:p>
            <a:pPr algn="just"/>
            <a:r>
              <a:rPr lang="en-US" b="1" dirty="0" err="1">
                <a:solidFill>
                  <a:srgbClr val="000000"/>
                </a:solidFill>
                <a:latin typeface="+mj-lt"/>
              </a:rPr>
              <a:t>AbstractValidator</a:t>
            </a:r>
            <a:r>
              <a:rPr lang="en-US" b="1" dirty="0">
                <a:solidFill>
                  <a:srgbClr val="000000"/>
                </a:solidFill>
                <a:latin typeface="+mj-lt"/>
              </a:rPr>
              <a:t>&lt;T&gt;:</a:t>
            </a:r>
            <a:r>
              <a:rPr lang="en-US" dirty="0">
                <a:solidFill>
                  <a:srgbClr val="000000"/>
                </a:solidFill>
                <a:latin typeface="arial" panose="020B0604020202020204" pitchFamily="34" charset="0"/>
              </a:rPr>
              <a:t> </a:t>
            </a:r>
            <a:endParaRPr lang="en-US" dirty="0" smtClean="0">
              <a:solidFill>
                <a:srgbClr val="000000"/>
              </a:solidFill>
              <a:latin typeface="arial" panose="020B0604020202020204" pitchFamily="34" charset="0"/>
            </a:endParaRPr>
          </a:p>
          <a:p>
            <a:pPr marL="285750" indent="-285750" algn="just">
              <a:buFont typeface="Arial" panose="020B0604020202020204" pitchFamily="34" charset="0"/>
              <a:buChar char="•"/>
            </a:pPr>
            <a:r>
              <a:rPr lang="en-US" sz="1600" dirty="0" smtClean="0">
                <a:solidFill>
                  <a:srgbClr val="000000"/>
                </a:solidFill>
                <a:latin typeface="+mj-lt"/>
              </a:rPr>
              <a:t>This </a:t>
            </a:r>
            <a:r>
              <a:rPr lang="en-US" sz="1600" dirty="0">
                <a:solidFill>
                  <a:srgbClr val="000000"/>
                </a:solidFill>
                <a:latin typeface="+mj-lt"/>
              </a:rPr>
              <a:t>is a class provided by </a:t>
            </a:r>
            <a:r>
              <a:rPr lang="en-US" sz="1600" dirty="0" err="1">
                <a:solidFill>
                  <a:srgbClr val="000000"/>
                </a:solidFill>
                <a:latin typeface="+mj-lt"/>
              </a:rPr>
              <a:t>FluentValidation</a:t>
            </a:r>
            <a:r>
              <a:rPr lang="en-US" sz="1600" dirty="0">
                <a:solidFill>
                  <a:srgbClr val="000000"/>
                </a:solidFill>
                <a:latin typeface="+mj-lt"/>
              </a:rPr>
              <a:t>. </a:t>
            </a:r>
            <a:endParaRPr lang="en-US" sz="1600" dirty="0" smtClean="0">
              <a:solidFill>
                <a:srgbClr val="000000"/>
              </a:solidFill>
              <a:latin typeface="+mj-lt"/>
            </a:endParaRPr>
          </a:p>
          <a:p>
            <a:pPr marL="285750" indent="-285750" algn="just">
              <a:buFont typeface="Arial" panose="020B0604020202020204" pitchFamily="34" charset="0"/>
              <a:buChar char="•"/>
            </a:pPr>
            <a:r>
              <a:rPr lang="en-US" sz="1600" dirty="0" smtClean="0">
                <a:solidFill>
                  <a:srgbClr val="000000"/>
                </a:solidFill>
                <a:latin typeface="+mj-lt"/>
              </a:rPr>
              <a:t>It </a:t>
            </a:r>
            <a:r>
              <a:rPr lang="en-US" sz="1600" dirty="0">
                <a:solidFill>
                  <a:srgbClr val="000000"/>
                </a:solidFill>
                <a:latin typeface="+mj-lt"/>
              </a:rPr>
              <a:t>is the base class that we need to extend to define our validation rules for a specific model. </a:t>
            </a:r>
            <a:endParaRPr lang="en-US" sz="1600" dirty="0" smtClean="0">
              <a:solidFill>
                <a:srgbClr val="000000"/>
              </a:solidFill>
              <a:latin typeface="+mj-lt"/>
            </a:endParaRPr>
          </a:p>
          <a:p>
            <a:pPr marL="285750" indent="-285750" algn="just">
              <a:buFont typeface="Arial" panose="020B0604020202020204" pitchFamily="34" charset="0"/>
              <a:buChar char="•"/>
            </a:pPr>
            <a:r>
              <a:rPr lang="en-US" sz="1600" dirty="0" smtClean="0">
                <a:solidFill>
                  <a:srgbClr val="000000"/>
                </a:solidFill>
                <a:latin typeface="+mj-lt"/>
              </a:rPr>
              <a:t>In </a:t>
            </a:r>
            <a:r>
              <a:rPr lang="en-US" sz="1600" dirty="0">
                <a:solidFill>
                  <a:srgbClr val="000000"/>
                </a:solidFill>
                <a:latin typeface="+mj-lt"/>
              </a:rPr>
              <a:t>the example, </a:t>
            </a:r>
            <a:r>
              <a:rPr lang="en-US" sz="1600" dirty="0" err="1" smtClean="0">
                <a:solidFill>
                  <a:srgbClr val="000000"/>
                </a:solidFill>
                <a:latin typeface="+mj-lt"/>
              </a:rPr>
              <a:t>PersonModel</a:t>
            </a:r>
            <a:r>
              <a:rPr lang="en-US" sz="1600" dirty="0" smtClean="0">
                <a:solidFill>
                  <a:srgbClr val="000000"/>
                </a:solidFill>
                <a:latin typeface="+mj-lt"/>
              </a:rPr>
              <a:t> is </a:t>
            </a:r>
            <a:r>
              <a:rPr lang="en-US" sz="1600" dirty="0">
                <a:solidFill>
                  <a:srgbClr val="000000"/>
                </a:solidFill>
                <a:latin typeface="+mj-lt"/>
              </a:rPr>
              <a:t>the model being validated.</a:t>
            </a:r>
            <a:endParaRPr lang="en-US" sz="1600" dirty="0">
              <a:latin typeface="+mj-lt"/>
            </a:endParaRPr>
          </a:p>
        </p:txBody>
      </p:sp>
      <p:sp>
        <p:nvSpPr>
          <p:cNvPr id="4" name="Circular Arrow 3"/>
          <p:cNvSpPr/>
          <p:nvPr/>
        </p:nvSpPr>
        <p:spPr>
          <a:xfrm rot="16984745">
            <a:off x="6129198" y="2408222"/>
            <a:ext cx="651849" cy="688063"/>
          </a:xfrm>
          <a:prstGeom prst="circular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3473512" y="5273268"/>
            <a:ext cx="6838386" cy="1354217"/>
          </a:xfrm>
          <a:prstGeom prst="rect">
            <a:avLst/>
          </a:prstGeom>
        </p:spPr>
        <p:txBody>
          <a:bodyPr wrap="square">
            <a:spAutoFit/>
          </a:bodyPr>
          <a:lstStyle/>
          <a:p>
            <a:r>
              <a:rPr lang="en-US" b="1" dirty="0" err="1">
                <a:solidFill>
                  <a:srgbClr val="000000"/>
                </a:solidFill>
                <a:latin typeface="+mj-lt"/>
              </a:rPr>
              <a:t>RuleFor</a:t>
            </a:r>
            <a:r>
              <a:rPr lang="en-US" b="1" dirty="0">
                <a:solidFill>
                  <a:srgbClr val="000000"/>
                </a:solidFill>
                <a:latin typeface="+mj-lt"/>
              </a:rPr>
              <a:t>(x =&gt; </a:t>
            </a:r>
            <a:r>
              <a:rPr lang="en-US" b="1" dirty="0" err="1">
                <a:solidFill>
                  <a:srgbClr val="000000"/>
                </a:solidFill>
                <a:latin typeface="+mj-lt"/>
              </a:rPr>
              <a:t>x.PropertyName</a:t>
            </a:r>
            <a:r>
              <a:rPr lang="en-US" b="1" dirty="0" smtClean="0">
                <a:solidFill>
                  <a:srgbClr val="000000"/>
                </a:solidFill>
                <a:latin typeface="+mj-lt"/>
              </a:rPr>
              <a:t>):</a:t>
            </a:r>
            <a:endParaRPr lang="en-US" dirty="0" smtClean="0">
              <a:solidFill>
                <a:srgbClr val="000000"/>
              </a:solidFill>
              <a:latin typeface="+mj-lt"/>
            </a:endParaRPr>
          </a:p>
          <a:p>
            <a:pPr marL="285750" indent="-285750" algn="just">
              <a:buFont typeface="Arial" panose="020B0604020202020204" pitchFamily="34" charset="0"/>
              <a:buChar char="•"/>
            </a:pPr>
            <a:r>
              <a:rPr lang="en-US" sz="1600" dirty="0" smtClean="0">
                <a:solidFill>
                  <a:srgbClr val="000000"/>
                </a:solidFill>
                <a:latin typeface="+mj-lt"/>
              </a:rPr>
              <a:t>This </a:t>
            </a:r>
            <a:r>
              <a:rPr lang="en-US" sz="1600" dirty="0">
                <a:solidFill>
                  <a:srgbClr val="000000"/>
                </a:solidFill>
                <a:latin typeface="+mj-lt"/>
              </a:rPr>
              <a:t>is the starting method to define a validation rule for a specific property on the model. </a:t>
            </a:r>
            <a:endParaRPr lang="en-US" sz="1600" dirty="0" smtClean="0">
              <a:solidFill>
                <a:srgbClr val="000000"/>
              </a:solidFill>
              <a:latin typeface="+mj-lt"/>
            </a:endParaRPr>
          </a:p>
          <a:p>
            <a:pPr marL="285750" indent="-285750" algn="just">
              <a:buFont typeface="Arial" panose="020B0604020202020204" pitchFamily="34" charset="0"/>
              <a:buChar char="•"/>
            </a:pPr>
            <a:r>
              <a:rPr lang="en-US" sz="1600" dirty="0" smtClean="0">
                <a:solidFill>
                  <a:srgbClr val="000000"/>
                </a:solidFill>
                <a:latin typeface="+mj-lt"/>
              </a:rPr>
              <a:t>It </a:t>
            </a:r>
            <a:r>
              <a:rPr lang="en-US" sz="1600" dirty="0">
                <a:solidFill>
                  <a:srgbClr val="000000"/>
                </a:solidFill>
                <a:latin typeface="+mj-lt"/>
              </a:rPr>
              <a:t>sets the context for further chained methods determining how the property will be validated.</a:t>
            </a:r>
            <a:endParaRPr lang="en-US" sz="1600" dirty="0">
              <a:latin typeface="+mj-lt"/>
            </a:endParaRPr>
          </a:p>
        </p:txBody>
      </p:sp>
      <p:sp>
        <p:nvSpPr>
          <p:cNvPr id="9" name="Circular Arrow 8"/>
          <p:cNvSpPr/>
          <p:nvPr/>
        </p:nvSpPr>
        <p:spPr>
          <a:xfrm rot="5400000" flipV="1">
            <a:off x="3204174" y="4833796"/>
            <a:ext cx="651849" cy="740878"/>
          </a:xfrm>
          <a:prstGeom prst="circular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5984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 grpId="0"/>
      <p:bldP spid="4" grpId="0" animBg="1"/>
      <p:bldP spid="7" grpId="0"/>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910" y="817418"/>
            <a:ext cx="7503308" cy="5591175"/>
          </a:xfrm>
          <a:prstGeom prst="rect">
            <a:avLst/>
          </a:prstGeom>
          <a:ln>
            <a:solidFill>
              <a:schemeClr val="tx1"/>
            </a:solidFill>
          </a:ln>
        </p:spPr>
      </p:pic>
      <p:sp>
        <p:nvSpPr>
          <p:cNvPr id="3" name="Title 2"/>
          <p:cNvSpPr>
            <a:spLocks noGrp="1"/>
          </p:cNvSpPr>
          <p:nvPr>
            <p:ph type="title"/>
          </p:nvPr>
        </p:nvSpPr>
        <p:spPr/>
        <p:txBody>
          <a:bodyPr>
            <a:normAutofit/>
          </a:bodyPr>
          <a:lstStyle/>
          <a:p>
            <a:r>
              <a:rPr lang="en-US" dirty="0" smtClean="0"/>
              <a:t>Step – 4 | </a:t>
            </a:r>
            <a:r>
              <a:rPr lang="en-US" sz="3200" dirty="0"/>
              <a:t>Register services of fluent validation in </a:t>
            </a:r>
            <a:r>
              <a:rPr lang="en-US" sz="3200" dirty="0" err="1" smtClean="0"/>
              <a:t>program.cs</a:t>
            </a:r>
            <a:endParaRPr lang="en-US" dirty="0"/>
          </a:p>
        </p:txBody>
      </p:sp>
      <p:sp>
        <p:nvSpPr>
          <p:cNvPr id="5" name="Rectangle 4"/>
          <p:cNvSpPr/>
          <p:nvPr/>
        </p:nvSpPr>
        <p:spPr>
          <a:xfrm>
            <a:off x="1422400" y="2576945"/>
            <a:ext cx="6160656" cy="75738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45565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3771" y="725702"/>
            <a:ext cx="10218158" cy="5204044"/>
          </a:xfrm>
          <a:prstGeom prst="rect">
            <a:avLst/>
          </a:prstGeom>
          <a:ln>
            <a:solidFill>
              <a:schemeClr val="tx1"/>
            </a:solidFill>
          </a:ln>
        </p:spPr>
      </p:pic>
      <p:sp>
        <p:nvSpPr>
          <p:cNvPr id="3" name="Title 2"/>
          <p:cNvSpPr>
            <a:spLocks noGrp="1"/>
          </p:cNvSpPr>
          <p:nvPr>
            <p:ph type="title"/>
          </p:nvPr>
        </p:nvSpPr>
        <p:spPr/>
        <p:txBody>
          <a:bodyPr>
            <a:normAutofit/>
          </a:bodyPr>
          <a:lstStyle/>
          <a:p>
            <a:r>
              <a:rPr lang="en-US" dirty="0"/>
              <a:t>Step – </a:t>
            </a:r>
            <a:r>
              <a:rPr lang="en-US" dirty="0" smtClean="0"/>
              <a:t>5 | Run </a:t>
            </a:r>
            <a:r>
              <a:rPr lang="en-US" dirty="0"/>
              <a:t>the </a:t>
            </a:r>
            <a:r>
              <a:rPr lang="en-US" dirty="0" smtClean="0"/>
              <a:t>Project </a:t>
            </a:r>
            <a:r>
              <a:rPr lang="en-US" dirty="0"/>
              <a:t>&amp; </a:t>
            </a:r>
            <a:r>
              <a:rPr lang="en-US" dirty="0" smtClean="0"/>
              <a:t>Check </a:t>
            </a:r>
            <a:r>
              <a:rPr lang="en-US" dirty="0"/>
              <a:t>in </a:t>
            </a:r>
            <a:r>
              <a:rPr lang="en-US" dirty="0" smtClean="0"/>
              <a:t>Swagger </a:t>
            </a:r>
            <a:r>
              <a:rPr lang="en-US" dirty="0"/>
              <a:t>or </a:t>
            </a:r>
            <a:r>
              <a:rPr lang="en-US" dirty="0" smtClean="0"/>
              <a:t>form</a:t>
            </a:r>
            <a:endParaRPr lang="en-US" dirty="0"/>
          </a:p>
        </p:txBody>
      </p:sp>
      <p:sp>
        <p:nvSpPr>
          <p:cNvPr id="5" name="Rectangle 4"/>
          <p:cNvSpPr/>
          <p:nvPr/>
        </p:nvSpPr>
        <p:spPr>
          <a:xfrm>
            <a:off x="1274618" y="2355273"/>
            <a:ext cx="4184073" cy="268778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6267009" y="2336743"/>
            <a:ext cx="4239217" cy="2886478"/>
          </a:xfrm>
          <a:prstGeom prst="rect">
            <a:avLst/>
          </a:prstGeom>
          <a:ln w="12700">
            <a:solidFill>
              <a:schemeClr val="tx2"/>
            </a:solidFill>
          </a:ln>
        </p:spPr>
      </p:pic>
      <p:sp>
        <p:nvSpPr>
          <p:cNvPr id="7" name="Rectangle 6"/>
          <p:cNvSpPr/>
          <p:nvPr/>
        </p:nvSpPr>
        <p:spPr>
          <a:xfrm>
            <a:off x="7176655" y="4414981"/>
            <a:ext cx="2004290" cy="60036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18145" y="3126510"/>
            <a:ext cx="2498436" cy="309418"/>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22763" y="3759201"/>
            <a:ext cx="2498436" cy="309418"/>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008915" y="4391891"/>
            <a:ext cx="2498436" cy="30941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15759" y="3500582"/>
            <a:ext cx="458642" cy="458642"/>
          </a:xfrm>
          <a:prstGeom prst="rect">
            <a:avLst/>
          </a:prstGeom>
        </p:spPr>
      </p:pic>
    </p:spTree>
    <p:extLst>
      <p:ext uri="{BB962C8B-B14F-4D97-AF65-F5344CB8AC3E}">
        <p14:creationId xmlns:p14="http://schemas.microsoft.com/office/powerpoint/2010/main" val="189748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ever-changing business world, </a:t>
            </a:r>
            <a:r>
              <a:rPr lang="en-US" b="1" dirty="0"/>
              <a:t>the only constant is ‘change’. </a:t>
            </a:r>
            <a:endParaRPr lang="en-US" b="1" dirty="0" smtClean="0"/>
          </a:p>
          <a:p>
            <a:r>
              <a:rPr lang="en-US" dirty="0" smtClean="0"/>
              <a:t>In </a:t>
            </a:r>
            <a:r>
              <a:rPr lang="en-US" dirty="0"/>
              <a:t>the custom software development business, the </a:t>
            </a:r>
            <a:r>
              <a:rPr lang="en-US" b="1" dirty="0"/>
              <a:t>change is implemented by </a:t>
            </a:r>
            <a:r>
              <a:rPr lang="en-US" b="1" dirty="0" smtClean="0"/>
              <a:t>versioning</a:t>
            </a:r>
            <a:r>
              <a:rPr lang="en-US" dirty="0" smtClean="0"/>
              <a:t>.</a:t>
            </a:r>
          </a:p>
          <a:p>
            <a:r>
              <a:rPr lang="en-US" dirty="0" smtClean="0"/>
              <a:t>Versioning </a:t>
            </a:r>
            <a:r>
              <a:rPr lang="en-US" dirty="0"/>
              <a:t>is a process of adding improvements in an existing model while keeping the current model too and essentially selling both the products differently at different prices. </a:t>
            </a:r>
            <a:endParaRPr lang="en-US" dirty="0" smtClean="0"/>
          </a:p>
          <a:p>
            <a:r>
              <a:rPr lang="en-US" dirty="0" smtClean="0"/>
              <a:t>Improving </a:t>
            </a:r>
            <a:r>
              <a:rPr lang="en-US" dirty="0"/>
              <a:t>the functioning of the application developed has its vision associated with increasing overall productivity and efficiency of the developed application. </a:t>
            </a:r>
            <a:endParaRPr lang="en-US" dirty="0" smtClean="0"/>
          </a:p>
          <a:p>
            <a:r>
              <a:rPr lang="en-US" dirty="0" smtClean="0"/>
              <a:t>In </a:t>
            </a:r>
            <a:r>
              <a:rPr lang="en-US" dirty="0"/>
              <a:t>ASP.NET Core technology API versioning allows users to create an API without affecting the previous set of users, adding some new APIs on top of existing ones. </a:t>
            </a:r>
            <a:endParaRPr lang="en-US" dirty="0" smtClean="0"/>
          </a:p>
          <a:p>
            <a:r>
              <a:rPr lang="en-US" dirty="0" smtClean="0"/>
              <a:t>Let’s </a:t>
            </a:r>
            <a:r>
              <a:rPr lang="en-US" dirty="0"/>
              <a:t>start with how to set up for new web API versioning.</a:t>
            </a:r>
            <a:endParaRPr lang="en-US" dirty="0" smtClean="0"/>
          </a:p>
        </p:txBody>
      </p:sp>
      <p:sp>
        <p:nvSpPr>
          <p:cNvPr id="3" name="Title 2"/>
          <p:cNvSpPr>
            <a:spLocks noGrp="1"/>
          </p:cNvSpPr>
          <p:nvPr>
            <p:ph type="title"/>
          </p:nvPr>
        </p:nvSpPr>
        <p:spPr/>
        <p:txBody>
          <a:bodyPr/>
          <a:lstStyle/>
          <a:p>
            <a:r>
              <a:rPr lang="en-US" dirty="0" smtClean="0"/>
              <a:t>Intro: API Versioning</a:t>
            </a:r>
            <a:endParaRPr lang="en-US" dirty="0"/>
          </a:p>
        </p:txBody>
      </p:sp>
    </p:spTree>
    <p:extLst>
      <p:ext uri="{BB962C8B-B14F-4D97-AF65-F5344CB8AC3E}">
        <p14:creationId xmlns:p14="http://schemas.microsoft.com/office/powerpoint/2010/main" val="1759632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Step – </a:t>
            </a:r>
            <a:r>
              <a:rPr lang="en-US" dirty="0" smtClean="0"/>
              <a:t>5 | Run </a:t>
            </a:r>
            <a:r>
              <a:rPr lang="en-US" dirty="0"/>
              <a:t>the </a:t>
            </a:r>
            <a:r>
              <a:rPr lang="en-US" dirty="0" smtClean="0"/>
              <a:t>Project </a:t>
            </a:r>
            <a:r>
              <a:rPr lang="en-US" dirty="0"/>
              <a:t>&amp; </a:t>
            </a:r>
            <a:r>
              <a:rPr lang="en-US" dirty="0" smtClean="0"/>
              <a:t>Check </a:t>
            </a:r>
            <a:r>
              <a:rPr lang="en-US" dirty="0"/>
              <a:t>in </a:t>
            </a:r>
            <a:r>
              <a:rPr lang="en-US" dirty="0" smtClean="0"/>
              <a:t>Swagger </a:t>
            </a:r>
            <a:r>
              <a:rPr lang="en-US" dirty="0"/>
              <a:t>or </a:t>
            </a:r>
            <a:r>
              <a:rPr lang="en-US" dirty="0" smtClean="0"/>
              <a:t>form Cont..</a:t>
            </a:r>
            <a:endParaRPr lang="en-US" dirty="0"/>
          </a:p>
        </p:txBody>
      </p:sp>
      <p:pic>
        <p:nvPicPr>
          <p:cNvPr id="10" name="Picture 9"/>
          <p:cNvPicPr>
            <a:picLocks noChangeAspect="1"/>
          </p:cNvPicPr>
          <p:nvPr/>
        </p:nvPicPr>
        <p:blipFill>
          <a:blip r:embed="rId2"/>
          <a:stretch>
            <a:fillRect/>
          </a:stretch>
        </p:blipFill>
        <p:spPr>
          <a:xfrm>
            <a:off x="818290" y="745188"/>
            <a:ext cx="10259857" cy="5201376"/>
          </a:xfrm>
          <a:prstGeom prst="rect">
            <a:avLst/>
          </a:prstGeom>
          <a:ln>
            <a:solidFill>
              <a:schemeClr val="tx1"/>
            </a:solidFill>
          </a:ln>
        </p:spPr>
      </p:pic>
      <p:sp>
        <p:nvSpPr>
          <p:cNvPr id="11" name="Rectangle 10"/>
          <p:cNvSpPr/>
          <p:nvPr/>
        </p:nvSpPr>
        <p:spPr>
          <a:xfrm>
            <a:off x="1099134" y="2373745"/>
            <a:ext cx="4184073" cy="268778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42661" y="3144982"/>
            <a:ext cx="2498436" cy="30941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847279" y="3777673"/>
            <a:ext cx="2498436" cy="309418"/>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838043" y="4414982"/>
            <a:ext cx="2498436" cy="30941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6005078" y="2363458"/>
            <a:ext cx="4153480" cy="2648320"/>
          </a:xfrm>
          <a:prstGeom prst="rect">
            <a:avLst/>
          </a:prstGeom>
          <a:ln w="12700">
            <a:solidFill>
              <a:schemeClr val="tx2"/>
            </a:solidFill>
          </a:ln>
        </p:spPr>
      </p:pic>
      <p:sp>
        <p:nvSpPr>
          <p:cNvPr id="16" name="Rectangle 15"/>
          <p:cNvSpPr/>
          <p:nvPr/>
        </p:nvSpPr>
        <p:spPr>
          <a:xfrm>
            <a:off x="6871851" y="4442690"/>
            <a:ext cx="2004290" cy="34174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29432" y="3463636"/>
            <a:ext cx="458642" cy="458642"/>
          </a:xfrm>
          <a:prstGeom prst="rect">
            <a:avLst/>
          </a:prstGeom>
        </p:spPr>
      </p:pic>
    </p:spTree>
    <p:extLst>
      <p:ext uri="{BB962C8B-B14F-4D97-AF65-F5344CB8AC3E}">
        <p14:creationId xmlns:p14="http://schemas.microsoft.com/office/powerpoint/2010/main" val="50862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 5 | Run the Project &amp; Check in Swagger or form Cont..</a:t>
            </a:r>
          </a:p>
        </p:txBody>
      </p:sp>
      <p:pic>
        <p:nvPicPr>
          <p:cNvPr id="4" name="Picture 3"/>
          <p:cNvPicPr>
            <a:picLocks noChangeAspect="1"/>
          </p:cNvPicPr>
          <p:nvPr/>
        </p:nvPicPr>
        <p:blipFill>
          <a:blip r:embed="rId2"/>
          <a:stretch>
            <a:fillRect/>
          </a:stretch>
        </p:blipFill>
        <p:spPr>
          <a:xfrm>
            <a:off x="1068252" y="724848"/>
            <a:ext cx="10221751" cy="5020376"/>
          </a:xfrm>
          <a:prstGeom prst="rect">
            <a:avLst/>
          </a:prstGeom>
          <a:ln>
            <a:solidFill>
              <a:schemeClr val="tx1"/>
            </a:solidFill>
          </a:ln>
        </p:spPr>
      </p:pic>
      <p:sp>
        <p:nvSpPr>
          <p:cNvPr id="5" name="Rectangle 4"/>
          <p:cNvSpPr/>
          <p:nvPr/>
        </p:nvSpPr>
        <p:spPr>
          <a:xfrm>
            <a:off x="1320806" y="2336800"/>
            <a:ext cx="4184073" cy="268778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64333" y="3108037"/>
            <a:ext cx="2498436" cy="30941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059715" y="3740728"/>
            <a:ext cx="2498436" cy="30941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068952" y="4378037"/>
            <a:ext cx="2498436" cy="309418"/>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6475595" y="2723595"/>
            <a:ext cx="3581900" cy="1743318"/>
          </a:xfrm>
          <a:prstGeom prst="rect">
            <a:avLst/>
          </a:prstGeom>
          <a:ln w="12700">
            <a:solidFill>
              <a:schemeClr val="accent6"/>
            </a:solidFill>
          </a:ln>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9290" y="3297380"/>
            <a:ext cx="623455" cy="623455"/>
          </a:xfrm>
          <a:prstGeom prst="rect">
            <a:avLst/>
          </a:prstGeom>
        </p:spPr>
      </p:pic>
    </p:spTree>
    <p:extLst>
      <p:ext uri="{BB962C8B-B14F-4D97-AF65-F5344CB8AC3E}">
        <p14:creationId xmlns:p14="http://schemas.microsoft.com/office/powerpoint/2010/main" val="350069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6850" y="826655"/>
            <a:ext cx="6898301" cy="5591175"/>
          </a:xfrm>
          <a:prstGeom prst="rect">
            <a:avLst/>
          </a:prstGeom>
          <a:ln>
            <a:solidFill>
              <a:schemeClr val="tx1"/>
            </a:solidFill>
          </a:ln>
        </p:spPr>
      </p:pic>
      <p:sp>
        <p:nvSpPr>
          <p:cNvPr id="3" name="Title 2"/>
          <p:cNvSpPr>
            <a:spLocks noGrp="1"/>
          </p:cNvSpPr>
          <p:nvPr>
            <p:ph type="title"/>
          </p:nvPr>
        </p:nvSpPr>
        <p:spPr/>
        <p:txBody>
          <a:bodyPr/>
          <a:lstStyle/>
          <a:p>
            <a:r>
              <a:rPr lang="en-US" dirty="0" smtClean="0"/>
              <a:t>Example - 1</a:t>
            </a:r>
            <a:endParaRPr lang="en-US" dirty="0"/>
          </a:p>
        </p:txBody>
      </p:sp>
      <p:pic>
        <p:nvPicPr>
          <p:cNvPr id="5" name="Picture 4"/>
          <p:cNvPicPr>
            <a:picLocks noChangeAspect="1"/>
          </p:cNvPicPr>
          <p:nvPr/>
        </p:nvPicPr>
        <p:blipFill>
          <a:blip r:embed="rId3"/>
          <a:stretch>
            <a:fillRect/>
          </a:stretch>
        </p:blipFill>
        <p:spPr>
          <a:xfrm>
            <a:off x="7161500" y="836262"/>
            <a:ext cx="4887117" cy="4733263"/>
          </a:xfrm>
          <a:prstGeom prst="rect">
            <a:avLst/>
          </a:prstGeom>
          <a:ln>
            <a:solidFill>
              <a:schemeClr val="tx1"/>
            </a:solidFill>
          </a:ln>
        </p:spPr>
      </p:pic>
      <p:sp>
        <p:nvSpPr>
          <p:cNvPr id="6" name="Rectangle 5"/>
          <p:cNvSpPr/>
          <p:nvPr/>
        </p:nvSpPr>
        <p:spPr>
          <a:xfrm>
            <a:off x="8035643" y="3084946"/>
            <a:ext cx="2498436" cy="309418"/>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040262" y="3689929"/>
            <a:ext cx="2498436" cy="309418"/>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49498" y="4299527"/>
            <a:ext cx="2498436" cy="309418"/>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2734536" y="1813997"/>
            <a:ext cx="4210638" cy="3248478"/>
          </a:xfrm>
          <a:prstGeom prst="rect">
            <a:avLst/>
          </a:prstGeom>
          <a:ln>
            <a:solidFill>
              <a:schemeClr val="tx1"/>
            </a:solidFill>
          </a:ln>
        </p:spPr>
      </p:pic>
      <p:sp>
        <p:nvSpPr>
          <p:cNvPr id="10" name="Rectangle 9"/>
          <p:cNvSpPr/>
          <p:nvPr/>
        </p:nvSpPr>
        <p:spPr>
          <a:xfrm>
            <a:off x="3611425" y="3888507"/>
            <a:ext cx="1745666" cy="858983"/>
          </a:xfrm>
          <a:prstGeom prst="rect">
            <a:avLst/>
          </a:prstGeom>
          <a:noFill/>
          <a:ln w="28575">
            <a:solidFill>
              <a:srgbClr val="F543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82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31763" y="863600"/>
          <a:ext cx="11928476" cy="2225040"/>
        </p:xfrm>
        <a:graphic>
          <a:graphicData uri="http://schemas.openxmlformats.org/drawingml/2006/table">
            <a:tbl>
              <a:tblPr firstRow="1" bandRow="1">
                <a:tableStyleId>{5C22544A-7EE6-4342-B048-85BDC9FD1C3A}</a:tableStyleId>
              </a:tblPr>
              <a:tblGrid>
                <a:gridCol w="2380528"/>
                <a:gridCol w="9547948"/>
              </a:tblGrid>
              <a:tr h="370840">
                <a:tc>
                  <a:txBody>
                    <a:bodyPr/>
                    <a:lstStyle/>
                    <a:p>
                      <a:r>
                        <a:rPr lang="en-US" dirty="0" smtClean="0"/>
                        <a:t>Validator</a:t>
                      </a:r>
                      <a:endParaRPr lang="en-US" dirty="0"/>
                    </a:p>
                  </a:txBody>
                  <a:tcPr/>
                </a:tc>
                <a:tc>
                  <a:txBody>
                    <a:bodyPr/>
                    <a:lstStyle/>
                    <a:p>
                      <a:r>
                        <a:rPr lang="en-US" dirty="0" smtClean="0"/>
                        <a:t>Description</a:t>
                      </a:r>
                      <a:endParaRPr lang="en-US" dirty="0"/>
                    </a:p>
                  </a:txBody>
                  <a:tcPr/>
                </a:tc>
              </a:tr>
              <a:tr h="370840">
                <a:tc>
                  <a:txBody>
                    <a:bodyPr/>
                    <a:lstStyle/>
                    <a:p>
                      <a:r>
                        <a:rPr lang="en-US" b="1" dirty="0" err="1" smtClean="0"/>
                        <a:t>NotNull</a:t>
                      </a:r>
                      <a:r>
                        <a:rPr lang="en-US" b="1" dirty="0" smtClean="0"/>
                        <a:t>() / </a:t>
                      </a:r>
                      <a:r>
                        <a:rPr lang="en-US" b="1" dirty="0" err="1" smtClean="0"/>
                        <a:t>NotEmpty</a:t>
                      </a:r>
                      <a:r>
                        <a:rPr lang="en-US" b="1" dirty="0" smtClean="0"/>
                        <a:t>()</a:t>
                      </a:r>
                      <a:endParaRPr lang="en-US" b="1" dirty="0"/>
                    </a:p>
                  </a:txBody>
                  <a:tcPr/>
                </a:tc>
                <a:tc>
                  <a:txBody>
                    <a:bodyPr/>
                    <a:lstStyle/>
                    <a:p>
                      <a:r>
                        <a:rPr lang="en-US" sz="1800" b="0" i="0" kern="1200" dirty="0" smtClean="0">
                          <a:solidFill>
                            <a:schemeClr val="dk1"/>
                          </a:solidFill>
                          <a:effectLst/>
                          <a:latin typeface="+mn-lt"/>
                          <a:ea typeface="+mn-ea"/>
                          <a:cs typeface="+mn-cs"/>
                        </a:rPr>
                        <a:t>Check the property is not null or empty</a:t>
                      </a:r>
                      <a:endParaRPr lang="en-US" dirty="0"/>
                    </a:p>
                  </a:txBody>
                  <a:tcPr/>
                </a:tc>
              </a:tr>
              <a:tr h="370840">
                <a:tc>
                  <a:txBody>
                    <a:bodyPr/>
                    <a:lstStyle/>
                    <a:p>
                      <a:r>
                        <a:rPr lang="en-US" sz="1800" b="1" i="0" kern="1200" dirty="0" smtClean="0">
                          <a:solidFill>
                            <a:schemeClr val="dk1"/>
                          </a:solidFill>
                          <a:effectLst/>
                          <a:latin typeface="+mn-lt"/>
                          <a:ea typeface="+mn-ea"/>
                          <a:cs typeface="+mn-cs"/>
                        </a:rPr>
                        <a:t>Equal()</a:t>
                      </a:r>
                      <a:endParaRPr lang="en-US" b="1" dirty="0"/>
                    </a:p>
                  </a:txBody>
                  <a:tcPr/>
                </a:tc>
                <a:tc>
                  <a:txBody>
                    <a:bodyPr/>
                    <a:lstStyle/>
                    <a:p>
                      <a:r>
                        <a:rPr lang="en-US" sz="1800" b="0" i="0" kern="1200" dirty="0" smtClean="0">
                          <a:solidFill>
                            <a:schemeClr val="dk1"/>
                          </a:solidFill>
                          <a:effectLst/>
                          <a:latin typeface="+mn-lt"/>
                          <a:ea typeface="+mn-ea"/>
                          <a:cs typeface="+mn-cs"/>
                        </a:rPr>
                        <a:t>Checks if the property equals another value or property</a:t>
                      </a:r>
                      <a:endParaRPr lang="en-US" dirty="0"/>
                    </a:p>
                  </a:txBody>
                  <a:tcPr/>
                </a:tc>
              </a:tr>
              <a:tr h="370840">
                <a:tc>
                  <a:txBody>
                    <a:bodyPr/>
                    <a:lstStyle/>
                    <a:p>
                      <a:r>
                        <a:rPr lang="en-US" sz="1800" b="1" i="0" kern="1200" dirty="0" err="1" smtClean="0">
                          <a:solidFill>
                            <a:schemeClr val="dk1"/>
                          </a:solidFill>
                          <a:effectLst/>
                          <a:latin typeface="+mn-lt"/>
                          <a:ea typeface="+mn-ea"/>
                          <a:cs typeface="+mn-cs"/>
                        </a:rPr>
                        <a:t>NotEqual</a:t>
                      </a:r>
                      <a:r>
                        <a:rPr lang="en-US" sz="1800" b="1" i="0" kern="1200" dirty="0" smtClean="0">
                          <a:solidFill>
                            <a:schemeClr val="dk1"/>
                          </a:solidFill>
                          <a:effectLst/>
                          <a:latin typeface="+mn-lt"/>
                          <a:ea typeface="+mn-ea"/>
                          <a:cs typeface="+mn-cs"/>
                        </a:rPr>
                        <a:t>()</a:t>
                      </a:r>
                      <a:endParaRPr lang="en-US" b="1" dirty="0"/>
                    </a:p>
                  </a:txBody>
                  <a:tcPr/>
                </a:tc>
                <a:tc>
                  <a:txBody>
                    <a:bodyPr/>
                    <a:lstStyle/>
                    <a:p>
                      <a:r>
                        <a:rPr lang="en-US" sz="1800" b="0" i="0" kern="1200" dirty="0" smtClean="0">
                          <a:solidFill>
                            <a:schemeClr val="dk1"/>
                          </a:solidFill>
                          <a:effectLst/>
                          <a:latin typeface="+mn-lt"/>
                          <a:ea typeface="+mn-ea"/>
                          <a:cs typeface="+mn-cs"/>
                        </a:rPr>
                        <a:t>Checks the property is not equal to another value or property</a:t>
                      </a:r>
                      <a:endParaRPr lang="en-US" dirty="0"/>
                    </a:p>
                  </a:txBody>
                  <a:tcPr/>
                </a:tc>
              </a:tr>
              <a:tr h="370840">
                <a:tc>
                  <a:txBody>
                    <a:bodyPr/>
                    <a:lstStyle/>
                    <a:p>
                      <a:r>
                        <a:rPr lang="en-US" sz="1800" b="1" i="0" kern="1200" dirty="0" smtClean="0">
                          <a:solidFill>
                            <a:schemeClr val="dk1"/>
                          </a:solidFill>
                          <a:effectLst/>
                          <a:latin typeface="+mn-lt"/>
                          <a:ea typeface="+mn-ea"/>
                          <a:cs typeface="+mn-cs"/>
                        </a:rPr>
                        <a:t>Length()</a:t>
                      </a:r>
                      <a:endParaRPr lang="en-US" b="1" dirty="0"/>
                    </a:p>
                  </a:txBody>
                  <a:tcPr/>
                </a:tc>
                <a:tc>
                  <a:txBody>
                    <a:bodyPr/>
                    <a:lstStyle/>
                    <a:p>
                      <a:r>
                        <a:rPr lang="en-US" sz="1800" b="0" i="0" kern="1200" dirty="0" smtClean="0">
                          <a:solidFill>
                            <a:schemeClr val="dk1"/>
                          </a:solidFill>
                          <a:effectLst/>
                          <a:latin typeface="+mn-lt"/>
                          <a:ea typeface="+mn-ea"/>
                          <a:cs typeface="+mn-cs"/>
                        </a:rPr>
                        <a:t>Checks the length of a string property that falls within the given min and max range</a:t>
                      </a:r>
                      <a:endParaRPr lang="en-US" dirty="0"/>
                    </a:p>
                  </a:txBody>
                  <a:tcPr/>
                </a:tc>
              </a:tr>
              <a:tr h="370840">
                <a:tc>
                  <a:txBody>
                    <a:bodyPr/>
                    <a:lstStyle/>
                    <a:p>
                      <a:r>
                        <a:rPr lang="en-US" sz="1800" b="1" i="0" kern="1200" dirty="0" smtClean="0">
                          <a:solidFill>
                            <a:schemeClr val="dk1"/>
                          </a:solidFill>
                          <a:effectLst/>
                          <a:latin typeface="+mn-lt"/>
                          <a:ea typeface="+mn-ea"/>
                          <a:cs typeface="+mn-cs"/>
                        </a:rPr>
                        <a:t>Matches()</a:t>
                      </a:r>
                      <a:endParaRPr lang="en-US" b="1" dirty="0"/>
                    </a:p>
                  </a:txBody>
                  <a:tcPr/>
                </a:tc>
                <a:tc>
                  <a:txBody>
                    <a:bodyPr/>
                    <a:lstStyle/>
                    <a:p>
                      <a:r>
                        <a:rPr lang="en-US" sz="1800" b="0" i="0" kern="1200" dirty="0" smtClean="0">
                          <a:solidFill>
                            <a:schemeClr val="dk1"/>
                          </a:solidFill>
                          <a:effectLst/>
                          <a:latin typeface="+mn-lt"/>
                          <a:ea typeface="+mn-ea"/>
                          <a:cs typeface="+mn-cs"/>
                        </a:rPr>
                        <a:t>Checks the property matches a given regex pattern</a:t>
                      </a:r>
                      <a:endParaRPr lang="en-US" dirty="0"/>
                    </a:p>
                  </a:txBody>
                  <a:tcPr/>
                </a:tc>
              </a:tr>
            </a:tbl>
          </a:graphicData>
        </a:graphic>
      </p:graphicFrame>
      <p:sp>
        <p:nvSpPr>
          <p:cNvPr id="3" name="Title 2"/>
          <p:cNvSpPr>
            <a:spLocks noGrp="1"/>
          </p:cNvSpPr>
          <p:nvPr>
            <p:ph type="title"/>
          </p:nvPr>
        </p:nvSpPr>
        <p:spPr/>
        <p:txBody>
          <a:bodyPr>
            <a:normAutofit/>
          </a:bodyPr>
          <a:lstStyle/>
          <a:p>
            <a:r>
              <a:rPr lang="en-US" dirty="0"/>
              <a:t>Fluent API </a:t>
            </a:r>
            <a:r>
              <a:rPr lang="en-US" dirty="0">
                <a:solidFill>
                  <a:schemeClr val="accent6"/>
                </a:solidFill>
              </a:rPr>
              <a:t>Basic </a:t>
            </a:r>
            <a:r>
              <a:rPr lang="en-US" dirty="0" smtClean="0">
                <a:solidFill>
                  <a:schemeClr val="accent6"/>
                </a:solidFill>
              </a:rPr>
              <a:t>Validators</a:t>
            </a:r>
            <a:endParaRPr lang="en-US" dirty="0"/>
          </a:p>
        </p:txBody>
      </p:sp>
    </p:spTree>
    <p:extLst>
      <p:ext uri="{BB962C8B-B14F-4D97-AF65-F5344CB8AC3E}">
        <p14:creationId xmlns:p14="http://schemas.microsoft.com/office/powerpoint/2010/main" val="28071906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0570" y="811357"/>
            <a:ext cx="4795509" cy="2800062"/>
          </a:xfrm>
          <a:prstGeom prst="rect">
            <a:avLst/>
          </a:prstGeom>
          <a:ln>
            <a:solidFill>
              <a:schemeClr val="tx1"/>
            </a:solidFill>
          </a:ln>
        </p:spPr>
      </p:pic>
      <p:sp>
        <p:nvSpPr>
          <p:cNvPr id="3" name="Title 2"/>
          <p:cNvSpPr>
            <a:spLocks noGrp="1"/>
          </p:cNvSpPr>
          <p:nvPr>
            <p:ph type="title"/>
          </p:nvPr>
        </p:nvSpPr>
        <p:spPr/>
        <p:txBody>
          <a:bodyPr/>
          <a:lstStyle/>
          <a:p>
            <a:r>
              <a:rPr lang="en-US" dirty="0"/>
              <a:t>Fluent API </a:t>
            </a:r>
            <a:r>
              <a:rPr lang="en-US" dirty="0">
                <a:solidFill>
                  <a:schemeClr val="accent6"/>
                </a:solidFill>
              </a:rPr>
              <a:t>Basic </a:t>
            </a:r>
            <a:r>
              <a:rPr lang="en-US" dirty="0" smtClean="0">
                <a:solidFill>
                  <a:schemeClr val="accent6"/>
                </a:solidFill>
              </a:rPr>
              <a:t>Validators </a:t>
            </a:r>
            <a:r>
              <a:rPr lang="en-US" dirty="0" smtClean="0">
                <a:solidFill>
                  <a:schemeClr val="tx1"/>
                </a:solidFill>
              </a:rPr>
              <a:t>Example</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4083664" y="807066"/>
            <a:ext cx="8108336" cy="4651625"/>
          </a:xfrm>
          <a:prstGeom prst="rect">
            <a:avLst/>
          </a:prstGeom>
          <a:ln>
            <a:solidFill>
              <a:schemeClr val="tx1"/>
            </a:solidFill>
          </a:ln>
        </p:spPr>
      </p:pic>
      <p:cxnSp>
        <p:nvCxnSpPr>
          <p:cNvPr id="7" name="Straight Arrow Connector 6"/>
          <p:cNvCxnSpPr/>
          <p:nvPr/>
        </p:nvCxnSpPr>
        <p:spPr>
          <a:xfrm>
            <a:off x="4137891" y="2281382"/>
            <a:ext cx="1634836" cy="508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114800" y="2636982"/>
            <a:ext cx="1657927" cy="7250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073237" y="2964873"/>
            <a:ext cx="1699490" cy="12653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077855" y="3348182"/>
            <a:ext cx="1694872" cy="1205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2558296196"/>
              </p:ext>
            </p:extLst>
          </p:nvPr>
        </p:nvGraphicFramePr>
        <p:xfrm>
          <a:off x="894184" y="3925013"/>
          <a:ext cx="2380528" cy="2225040"/>
        </p:xfrm>
        <a:graphic>
          <a:graphicData uri="http://schemas.openxmlformats.org/drawingml/2006/table">
            <a:tbl>
              <a:tblPr firstRow="1" bandRow="1">
                <a:tableStyleId>{5C22544A-7EE6-4342-B048-85BDC9FD1C3A}</a:tableStyleId>
              </a:tblPr>
              <a:tblGrid>
                <a:gridCol w="2380528"/>
              </a:tblGrid>
              <a:tr h="370840">
                <a:tc>
                  <a:txBody>
                    <a:bodyPr/>
                    <a:lstStyle/>
                    <a:p>
                      <a:r>
                        <a:rPr lang="en-US" dirty="0" smtClean="0"/>
                        <a:t>Basic Validators</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NotNull</a:t>
                      </a:r>
                      <a:r>
                        <a:rPr lang="en-US" dirty="0" smtClean="0"/>
                        <a:t>() / </a:t>
                      </a:r>
                      <a:r>
                        <a:rPr lang="en-US" dirty="0" err="1" smtClean="0"/>
                        <a:t>NotEmpty</a:t>
                      </a:r>
                      <a:r>
                        <a:rPr lang="en-US" dirty="0" smtClean="0"/>
                        <a:t>()</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effectLst/>
                        </a:rPr>
                        <a:t>Equal()</a:t>
                      </a:r>
                      <a:endParaRPr lang="en-US" b="1" dirty="0" smtClean="0"/>
                    </a:p>
                  </a:txBody>
                  <a:tcPr/>
                </a:tc>
              </a:tr>
              <a:tr h="370840">
                <a:tc>
                  <a:txBody>
                    <a:bodyPr/>
                    <a:lstStyle/>
                    <a:p>
                      <a:r>
                        <a:rPr lang="en-US" sz="1800" kern="1200" dirty="0" err="1" smtClean="0">
                          <a:effectLst/>
                        </a:rPr>
                        <a:t>NotEqual</a:t>
                      </a:r>
                      <a:r>
                        <a:rPr lang="en-US" sz="1800" kern="1200" dirty="0" smtClean="0">
                          <a:effectLst/>
                        </a:rPr>
                        <a:t>()</a:t>
                      </a:r>
                      <a:endParaRPr lang="en-US" b="1" dirty="0"/>
                    </a:p>
                  </a:txBody>
                  <a:tcPr/>
                </a:tc>
              </a:tr>
              <a:tr h="370840">
                <a:tc>
                  <a:txBody>
                    <a:bodyPr/>
                    <a:lstStyle/>
                    <a:p>
                      <a:r>
                        <a:rPr lang="en-US" sz="1800" kern="1200" dirty="0" smtClean="0">
                          <a:effectLst/>
                        </a:rPr>
                        <a:t>Length()</a:t>
                      </a:r>
                      <a:endParaRPr lang="en-US" b="1" dirty="0"/>
                    </a:p>
                  </a:txBody>
                  <a:tcPr/>
                </a:tc>
              </a:tr>
              <a:tr h="370840">
                <a:tc>
                  <a:txBody>
                    <a:bodyPr/>
                    <a:lstStyle/>
                    <a:p>
                      <a:r>
                        <a:rPr lang="en-US" sz="1800" kern="1200" dirty="0" smtClean="0">
                          <a:effectLst/>
                        </a:rPr>
                        <a:t>Matches()</a:t>
                      </a:r>
                      <a:endParaRPr lang="en-US" b="1" dirty="0"/>
                    </a:p>
                  </a:txBody>
                  <a:tcPr/>
                </a:tc>
              </a:tr>
            </a:tbl>
          </a:graphicData>
        </a:graphic>
      </p:graphicFrame>
      <p:cxnSp>
        <p:nvCxnSpPr>
          <p:cNvPr id="19" name="Straight Connector 18"/>
          <p:cNvCxnSpPr/>
          <p:nvPr/>
        </p:nvCxnSpPr>
        <p:spPr>
          <a:xfrm>
            <a:off x="5822302" y="3303037"/>
            <a:ext cx="5131837" cy="9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34742" y="4201886"/>
            <a:ext cx="5131837" cy="9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834743" y="4509796"/>
            <a:ext cx="5131837" cy="93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5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WithName</a:t>
            </a:r>
            <a:r>
              <a:rPr lang="en-US" dirty="0" smtClean="0"/>
              <a:t>() &amp; Dependent Rules()</a:t>
            </a:r>
            <a:endParaRPr lang="en-US" dirty="0"/>
          </a:p>
        </p:txBody>
      </p:sp>
      <p:pic>
        <p:nvPicPr>
          <p:cNvPr id="4" name="Content Placeholder 3"/>
          <p:cNvPicPr>
            <a:picLocks noChangeAspect="1"/>
          </p:cNvPicPr>
          <p:nvPr/>
        </p:nvPicPr>
        <p:blipFill>
          <a:blip r:embed="rId2"/>
          <a:stretch>
            <a:fillRect/>
          </a:stretch>
        </p:blipFill>
        <p:spPr>
          <a:xfrm>
            <a:off x="90570" y="811357"/>
            <a:ext cx="4795509" cy="280006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3945923" y="807949"/>
            <a:ext cx="8114532" cy="4960125"/>
          </a:xfrm>
          <a:prstGeom prst="rect">
            <a:avLst/>
          </a:prstGeom>
        </p:spPr>
      </p:pic>
      <p:cxnSp>
        <p:nvCxnSpPr>
          <p:cNvPr id="7" name="Straight Arrow Connector 6"/>
          <p:cNvCxnSpPr/>
          <p:nvPr/>
        </p:nvCxnSpPr>
        <p:spPr>
          <a:xfrm>
            <a:off x="3955983" y="2906829"/>
            <a:ext cx="1722922" cy="2598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964004" y="3261360"/>
            <a:ext cx="1743777" cy="15127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1501100948"/>
              </p:ext>
            </p:extLst>
          </p:nvPr>
        </p:nvGraphicFramePr>
        <p:xfrm>
          <a:off x="202130" y="3925013"/>
          <a:ext cx="3667224" cy="1656080"/>
        </p:xfrm>
        <a:graphic>
          <a:graphicData uri="http://schemas.openxmlformats.org/drawingml/2006/table">
            <a:tbl>
              <a:tblPr firstRow="1" bandRow="1">
                <a:tableStyleId>{5C22544A-7EE6-4342-B048-85BDC9FD1C3A}</a:tableStyleId>
              </a:tblPr>
              <a:tblGrid>
                <a:gridCol w="3667224"/>
              </a:tblGrid>
              <a:tr h="370840">
                <a:tc>
                  <a:txBody>
                    <a:bodyPr/>
                    <a:lstStyle/>
                    <a:p>
                      <a:r>
                        <a:rPr lang="en-US" dirty="0" smtClean="0"/>
                        <a:t>Validators</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WithName</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is similar to</a:t>
                      </a:r>
                      <a:r>
                        <a:rPr lang="en-US" baseline="0" dirty="0" smtClean="0"/>
                        <a:t> display name in Data Annotations</a:t>
                      </a:r>
                      <a:endParaRPr lang="en-US" b="0" i="1" dirty="0" smtClean="0">
                        <a:solidFill>
                          <a:schemeClr val="accent6"/>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err="1" smtClean="0">
                          <a:effectLst/>
                        </a:rPr>
                        <a:t>Dependant</a:t>
                      </a:r>
                      <a:r>
                        <a:rPr lang="en-US" sz="1800" kern="1200" dirty="0" smtClean="0">
                          <a:effectLst/>
                        </a:rPr>
                        <a:t> Rules()</a:t>
                      </a:r>
                      <a:endParaRPr lang="en-US" b="1" dirty="0" smtClean="0"/>
                    </a:p>
                  </a:txBody>
                  <a:tcPr/>
                </a:tc>
              </a:tr>
            </a:tbl>
          </a:graphicData>
        </a:graphic>
      </p:graphicFrame>
    </p:spTree>
    <p:extLst>
      <p:ext uri="{BB962C8B-B14F-4D97-AF65-F5344CB8AC3E}">
        <p14:creationId xmlns:p14="http://schemas.microsoft.com/office/powerpoint/2010/main" val="359978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a:bodyPr>
          <a:lstStyle/>
          <a:p>
            <a:r>
              <a:rPr lang="en-US" dirty="0"/>
              <a:t>Fluent </a:t>
            </a:r>
            <a:r>
              <a:rPr lang="en-US" dirty="0">
                <a:solidFill>
                  <a:schemeClr val="accent6"/>
                </a:solidFill>
              </a:rPr>
              <a:t>API Number </a:t>
            </a:r>
            <a:r>
              <a:rPr lang="en-US" dirty="0" smtClean="0"/>
              <a:t>Validators</a:t>
            </a:r>
            <a:endParaRPr lang="en-US" dirty="0"/>
          </a:p>
        </p:txBody>
      </p:sp>
      <p:graphicFrame>
        <p:nvGraphicFramePr>
          <p:cNvPr id="4" name="Content Placeholder 3"/>
          <p:cNvGraphicFramePr>
            <a:graphicFrameLocks/>
          </p:cNvGraphicFramePr>
          <p:nvPr>
            <p:extLst/>
          </p:nvPr>
        </p:nvGraphicFramePr>
        <p:xfrm>
          <a:off x="131763" y="863600"/>
          <a:ext cx="11928476" cy="3032760"/>
        </p:xfrm>
        <a:graphic>
          <a:graphicData uri="http://schemas.openxmlformats.org/drawingml/2006/table">
            <a:tbl>
              <a:tblPr firstRow="1" bandRow="1">
                <a:tableStyleId>{5C22544A-7EE6-4342-B048-85BDC9FD1C3A}</a:tableStyleId>
              </a:tblPr>
              <a:tblGrid>
                <a:gridCol w="3442710"/>
                <a:gridCol w="8485766"/>
              </a:tblGrid>
              <a:tr h="370840">
                <a:tc>
                  <a:txBody>
                    <a:bodyPr/>
                    <a:lstStyle/>
                    <a:p>
                      <a:r>
                        <a:rPr lang="en-US" dirty="0" smtClean="0"/>
                        <a:t>Validator</a:t>
                      </a:r>
                      <a:endParaRPr lang="en-US" dirty="0"/>
                    </a:p>
                  </a:txBody>
                  <a:tcPr/>
                </a:tc>
                <a:tc>
                  <a:txBody>
                    <a:bodyPr/>
                    <a:lstStyle/>
                    <a:p>
                      <a:r>
                        <a:rPr lang="en-US" dirty="0" smtClean="0"/>
                        <a:t>Description</a:t>
                      </a:r>
                      <a:endParaRPr lang="en-US" dirty="0"/>
                    </a:p>
                  </a:txBody>
                  <a:tcPr/>
                </a:tc>
              </a:tr>
              <a:tr h="370840">
                <a:tc>
                  <a:txBody>
                    <a:bodyPr/>
                    <a:lstStyle/>
                    <a:p>
                      <a:r>
                        <a:rPr lang="en-US" sz="1800" b="1" i="0" kern="1200" dirty="0" err="1" smtClean="0">
                          <a:solidFill>
                            <a:schemeClr val="dk1"/>
                          </a:solidFill>
                          <a:effectLst/>
                          <a:latin typeface="+mn-lt"/>
                          <a:ea typeface="+mn-ea"/>
                          <a:cs typeface="+mn-cs"/>
                        </a:rPr>
                        <a:t>InclusiveBetween</a:t>
                      </a:r>
                      <a:r>
                        <a:rPr lang="en-US" sz="1800" b="1" i="0" kern="1200" dirty="0" smtClean="0">
                          <a:solidFill>
                            <a:schemeClr val="dk1"/>
                          </a:solidFill>
                          <a:effectLst/>
                          <a:latin typeface="+mn-lt"/>
                          <a:ea typeface="+mn-ea"/>
                          <a:cs typeface="+mn-cs"/>
                        </a:rPr>
                        <a:t>()</a:t>
                      </a:r>
                      <a:endParaRPr lang="en-US" b="1" dirty="0"/>
                    </a:p>
                  </a:txBody>
                  <a:tcPr/>
                </a:tc>
                <a:tc>
                  <a:txBody>
                    <a:bodyPr/>
                    <a:lstStyle/>
                    <a:p>
                      <a:r>
                        <a:rPr lang="en-US" sz="1800" b="0" i="0" kern="1200" dirty="0" smtClean="0">
                          <a:solidFill>
                            <a:schemeClr val="dk1"/>
                          </a:solidFill>
                          <a:effectLst/>
                          <a:latin typeface="+mn-lt"/>
                          <a:ea typeface="+mn-ea"/>
                          <a:cs typeface="+mn-cs"/>
                        </a:rPr>
                        <a:t>Checks the property value falls between or equals to the specified limits</a:t>
                      </a:r>
                      <a:r>
                        <a:rPr lang="en-US" sz="1800" b="0" i="0" kern="1200" baseline="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InclusiveBetween</a:t>
                      </a:r>
                      <a:r>
                        <a:rPr lang="en-US" sz="1800" b="0" i="0" kern="1200" dirty="0" smtClean="0">
                          <a:solidFill>
                            <a:schemeClr val="dk1"/>
                          </a:solidFill>
                          <a:effectLst/>
                          <a:latin typeface="+mn-lt"/>
                          <a:ea typeface="+mn-ea"/>
                          <a:cs typeface="+mn-cs"/>
                        </a:rPr>
                        <a:t> ensures the value lies within (and including) the provided range</a:t>
                      </a:r>
                      <a:endParaRPr lang="en-US" dirty="0"/>
                    </a:p>
                  </a:txBody>
                  <a:tcPr/>
                </a:tc>
              </a:tr>
              <a:tr h="370840">
                <a:tc>
                  <a:txBody>
                    <a:bodyPr/>
                    <a:lstStyle/>
                    <a:p>
                      <a:r>
                        <a:rPr lang="en-US" sz="1800" b="1" i="0" kern="1200" dirty="0" err="1" smtClean="0">
                          <a:solidFill>
                            <a:schemeClr val="dk1"/>
                          </a:solidFill>
                          <a:effectLst/>
                          <a:latin typeface="+mn-lt"/>
                          <a:ea typeface="+mn-ea"/>
                          <a:cs typeface="+mn-cs"/>
                        </a:rPr>
                        <a:t>ExclusiveBetween</a:t>
                      </a:r>
                      <a:r>
                        <a:rPr lang="en-US" sz="1800" b="1" i="0" kern="1200" dirty="0" smtClean="0">
                          <a:solidFill>
                            <a:schemeClr val="dk1"/>
                          </a:solidFill>
                          <a:effectLst/>
                          <a:latin typeface="+mn-lt"/>
                          <a:ea typeface="+mn-ea"/>
                          <a:cs typeface="+mn-cs"/>
                        </a:rPr>
                        <a:t>()</a:t>
                      </a:r>
                      <a:endParaRPr lang="en-US" b="1" dirty="0"/>
                    </a:p>
                  </a:txBody>
                  <a:tcPr/>
                </a:tc>
                <a:tc>
                  <a:txBody>
                    <a:bodyPr/>
                    <a:lstStyle/>
                    <a:p>
                      <a:pPr algn="just"/>
                      <a:r>
                        <a:rPr lang="en-US" sz="1800" b="0" i="0" kern="1200" dirty="0" smtClean="0">
                          <a:solidFill>
                            <a:schemeClr val="dk1"/>
                          </a:solidFill>
                          <a:effectLst/>
                          <a:latin typeface="+mn-lt"/>
                          <a:ea typeface="+mn-ea"/>
                          <a:cs typeface="+mn-cs"/>
                        </a:rPr>
                        <a:t>Checks the property value falls between but not equal to the specified limits</a:t>
                      </a:r>
                      <a:r>
                        <a:rPr lang="en-US" sz="1800" b="0" i="0" kern="1200" baseline="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ExclusiveBetween</a:t>
                      </a:r>
                      <a:r>
                        <a:rPr lang="en-US" sz="1800" b="0" i="0" kern="1200" dirty="0" smtClean="0">
                          <a:solidFill>
                            <a:schemeClr val="dk1"/>
                          </a:solidFill>
                          <a:effectLst/>
                          <a:latin typeface="+mn-lt"/>
                          <a:ea typeface="+mn-ea"/>
                          <a:cs typeface="+mn-cs"/>
                        </a:rPr>
                        <a:t> would ensure the value lies within the range but excluding the boundaries</a:t>
                      </a:r>
                      <a:endParaRPr lang="en-US" dirty="0"/>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err="1" smtClean="0">
                          <a:solidFill>
                            <a:schemeClr val="dk1"/>
                          </a:solidFill>
                          <a:effectLst/>
                          <a:latin typeface="+mn-lt"/>
                          <a:ea typeface="+mn-ea"/>
                          <a:cs typeface="+mn-cs"/>
                        </a:rPr>
                        <a:t>GreaterThan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LessThan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GreaterThanOrEqualTo</a:t>
                      </a:r>
                      <a:r>
                        <a:rPr lang="en-US" sz="1800" b="0" i="0" kern="1200" dirty="0" smtClean="0">
                          <a:solidFill>
                            <a:schemeClr val="dk1"/>
                          </a:solidFill>
                          <a:effectLst/>
                          <a:latin typeface="+mn-lt"/>
                          <a:ea typeface="+mn-ea"/>
                          <a:cs typeface="+mn-cs"/>
                        </a:rPr>
                        <a:t>, and </a:t>
                      </a:r>
                      <a:r>
                        <a:rPr lang="en-US" sz="1800" b="0" i="0" kern="1200" dirty="0" err="1" smtClean="0">
                          <a:solidFill>
                            <a:schemeClr val="dk1"/>
                          </a:solidFill>
                          <a:effectLst/>
                          <a:latin typeface="+mn-lt"/>
                          <a:ea typeface="+mn-ea"/>
                          <a:cs typeface="+mn-cs"/>
                        </a:rPr>
                        <a:t>LessThanOrEqualTo</a:t>
                      </a:r>
                      <a:r>
                        <a:rPr lang="en-US" sz="1800" b="0" i="0" kern="1200" dirty="0" smtClean="0">
                          <a:solidFill>
                            <a:schemeClr val="dk1"/>
                          </a:solidFill>
                          <a:effectLst/>
                          <a:latin typeface="+mn-lt"/>
                          <a:ea typeface="+mn-ea"/>
                          <a:cs typeface="+mn-cs"/>
                        </a:rPr>
                        <a:t> set specific bounds on numeric values</a:t>
                      </a:r>
                      <a:endParaRPr lang="en-US" dirty="0" smtClean="0"/>
                    </a:p>
                  </a:txBody>
                  <a:tcPr/>
                </a:tc>
                <a:tc hMerge="1">
                  <a:txBody>
                    <a:bodyPr/>
                    <a:lstStyle/>
                    <a:p>
                      <a:endParaRPr lang="en-US" dirty="0"/>
                    </a:p>
                  </a:txBody>
                  <a:tcPr/>
                </a:tc>
              </a:tr>
              <a:tr h="370840">
                <a:tc>
                  <a:txBody>
                    <a:bodyPr/>
                    <a:lstStyle/>
                    <a:p>
                      <a:r>
                        <a:rPr lang="en-US" sz="1800" b="1" i="0" kern="1200" dirty="0" err="1" smtClean="0">
                          <a:solidFill>
                            <a:schemeClr val="dk1"/>
                          </a:solidFill>
                          <a:effectLst/>
                          <a:latin typeface="+mn-lt"/>
                          <a:ea typeface="+mn-ea"/>
                          <a:cs typeface="+mn-cs"/>
                        </a:rPr>
                        <a:t>LessThan</a:t>
                      </a:r>
                      <a:r>
                        <a:rPr lang="en-US" sz="1800" b="1" i="0" kern="1200" dirty="0" smtClean="0">
                          <a:solidFill>
                            <a:schemeClr val="dk1"/>
                          </a:solidFill>
                          <a:effectLst/>
                          <a:latin typeface="+mn-lt"/>
                          <a:ea typeface="+mn-ea"/>
                          <a:cs typeface="+mn-cs"/>
                        </a:rPr>
                        <a:t>() / </a:t>
                      </a:r>
                      <a:r>
                        <a:rPr lang="en-US" sz="1800" b="1" i="0" kern="1200" dirty="0" err="1" smtClean="0">
                          <a:solidFill>
                            <a:schemeClr val="dk1"/>
                          </a:solidFill>
                          <a:effectLst/>
                          <a:latin typeface="+mn-lt"/>
                          <a:ea typeface="+mn-ea"/>
                          <a:cs typeface="+mn-cs"/>
                        </a:rPr>
                        <a:t>LessThanOrEqualTo</a:t>
                      </a:r>
                      <a:r>
                        <a:rPr lang="en-US" sz="1800" b="1" i="0" kern="1200" dirty="0" smtClean="0">
                          <a:solidFill>
                            <a:schemeClr val="dk1"/>
                          </a:solidFill>
                          <a:effectLst/>
                          <a:latin typeface="+mn-lt"/>
                          <a:ea typeface="+mn-ea"/>
                          <a:cs typeface="+mn-cs"/>
                        </a:rPr>
                        <a:t>()</a:t>
                      </a:r>
                      <a:endParaRPr lang="en-US" b="1" dirty="0"/>
                    </a:p>
                  </a:txBody>
                  <a:tcPr/>
                </a:tc>
                <a:tc>
                  <a:txBody>
                    <a:bodyPr/>
                    <a:lstStyle/>
                    <a:p>
                      <a:r>
                        <a:rPr lang="en-US" sz="1800" b="0" i="0" kern="1200" dirty="0" smtClean="0">
                          <a:solidFill>
                            <a:schemeClr val="dk1"/>
                          </a:solidFill>
                          <a:effectLst/>
                          <a:latin typeface="+mn-lt"/>
                          <a:ea typeface="+mn-ea"/>
                          <a:cs typeface="+mn-cs"/>
                        </a:rPr>
                        <a:t>For comparison with another value</a:t>
                      </a:r>
                      <a:endParaRPr lang="en-US" dirty="0"/>
                    </a:p>
                  </a:txBody>
                  <a:tcPr/>
                </a:tc>
              </a:tr>
              <a:tr h="370840">
                <a:tc>
                  <a:txBody>
                    <a:bodyPr/>
                    <a:lstStyle/>
                    <a:p>
                      <a:r>
                        <a:rPr lang="en-US" sz="1800" b="1" i="0" kern="1200" smtClean="0">
                          <a:solidFill>
                            <a:schemeClr val="dk1"/>
                          </a:solidFill>
                          <a:effectLst/>
                          <a:latin typeface="+mn-lt"/>
                          <a:ea typeface="+mn-ea"/>
                          <a:cs typeface="+mn-cs"/>
                        </a:rPr>
                        <a:t>GreaterThan() / GreaterThanOrEqualTo()</a:t>
                      </a:r>
                      <a:endParaRPr lang="en-US" b="1" dirty="0"/>
                    </a:p>
                  </a:txBody>
                  <a:tcPr/>
                </a:tc>
                <a:tc>
                  <a:txBody>
                    <a:bodyPr/>
                    <a:lstStyle/>
                    <a:p>
                      <a:r>
                        <a:rPr lang="en-US" sz="1800" b="0" i="0" kern="1200" dirty="0" smtClean="0">
                          <a:solidFill>
                            <a:schemeClr val="dk1"/>
                          </a:solidFill>
                          <a:effectLst/>
                          <a:latin typeface="+mn-lt"/>
                          <a:ea typeface="+mn-ea"/>
                          <a:cs typeface="+mn-cs"/>
                        </a:rPr>
                        <a:t>Comparison with another value, but for greater values.</a:t>
                      </a:r>
                    </a:p>
                  </a:txBody>
                  <a:tcPr/>
                </a:tc>
              </a:tr>
            </a:tbl>
          </a:graphicData>
        </a:graphic>
      </p:graphicFrame>
    </p:spTree>
    <p:extLst>
      <p:ext uri="{BB962C8B-B14F-4D97-AF65-F5344CB8AC3E}">
        <p14:creationId xmlns:p14="http://schemas.microsoft.com/office/powerpoint/2010/main" val="21405536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2675" y="796978"/>
            <a:ext cx="4986112" cy="2860622"/>
          </a:xfrm>
          <a:prstGeom prst="rect">
            <a:avLst/>
          </a:prstGeom>
          <a:ln>
            <a:solidFill>
              <a:schemeClr val="tx1"/>
            </a:solidFill>
          </a:ln>
        </p:spPr>
      </p:pic>
      <p:sp>
        <p:nvSpPr>
          <p:cNvPr id="3" name="Title 2"/>
          <p:cNvSpPr>
            <a:spLocks noGrp="1"/>
          </p:cNvSpPr>
          <p:nvPr>
            <p:ph type="title"/>
          </p:nvPr>
        </p:nvSpPr>
        <p:spPr/>
        <p:txBody>
          <a:bodyPr/>
          <a:lstStyle/>
          <a:p>
            <a:r>
              <a:rPr lang="en-US" dirty="0"/>
              <a:t>Fluent </a:t>
            </a:r>
            <a:r>
              <a:rPr lang="en-US" dirty="0" smtClean="0">
                <a:solidFill>
                  <a:schemeClr val="accent6"/>
                </a:solidFill>
              </a:rPr>
              <a:t>API </a:t>
            </a:r>
            <a:r>
              <a:rPr lang="en-US" dirty="0">
                <a:solidFill>
                  <a:schemeClr val="accent6"/>
                </a:solidFill>
              </a:rPr>
              <a:t>Number </a:t>
            </a:r>
            <a:r>
              <a:rPr lang="en-US" dirty="0" smtClean="0">
                <a:solidFill>
                  <a:schemeClr val="accent6"/>
                </a:solidFill>
              </a:rPr>
              <a:t>Validators </a:t>
            </a:r>
            <a:r>
              <a:rPr lang="en-US" dirty="0" smtClean="0">
                <a:solidFill>
                  <a:schemeClr val="tx1"/>
                </a:solidFill>
              </a:rPr>
              <a:t>Example</a:t>
            </a:r>
            <a:endParaRPr lang="en-US" dirty="0"/>
          </a:p>
        </p:txBody>
      </p:sp>
      <p:pic>
        <p:nvPicPr>
          <p:cNvPr id="5" name="Picture 4"/>
          <p:cNvPicPr>
            <a:picLocks noChangeAspect="1"/>
          </p:cNvPicPr>
          <p:nvPr/>
        </p:nvPicPr>
        <p:blipFill>
          <a:blip r:embed="rId3"/>
          <a:stretch>
            <a:fillRect/>
          </a:stretch>
        </p:blipFill>
        <p:spPr>
          <a:xfrm>
            <a:off x="4168354" y="793102"/>
            <a:ext cx="7931259" cy="4605952"/>
          </a:xfrm>
          <a:prstGeom prst="rect">
            <a:avLst/>
          </a:prstGeom>
          <a:ln>
            <a:solidFill>
              <a:schemeClr val="tx1"/>
            </a:solidFill>
          </a:ln>
        </p:spPr>
      </p:pic>
      <p:cxnSp>
        <p:nvCxnSpPr>
          <p:cNvPr id="6" name="Straight Arrow Connector 5"/>
          <p:cNvCxnSpPr/>
          <p:nvPr/>
        </p:nvCxnSpPr>
        <p:spPr>
          <a:xfrm>
            <a:off x="4240528" y="2542640"/>
            <a:ext cx="1945668" cy="611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198776" y="2939143"/>
            <a:ext cx="1959428" cy="8397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211217" y="3334139"/>
            <a:ext cx="1984310" cy="11352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950225844"/>
              </p:ext>
            </p:extLst>
          </p:nvPr>
        </p:nvGraphicFramePr>
        <p:xfrm>
          <a:off x="576943" y="3785054"/>
          <a:ext cx="3080657" cy="2392680"/>
        </p:xfrm>
        <a:graphic>
          <a:graphicData uri="http://schemas.openxmlformats.org/drawingml/2006/table">
            <a:tbl>
              <a:tblPr firstRow="1" bandRow="1">
                <a:tableStyleId>{5C22544A-7EE6-4342-B048-85BDC9FD1C3A}</a:tableStyleId>
              </a:tblPr>
              <a:tblGrid>
                <a:gridCol w="3080657"/>
              </a:tblGrid>
              <a:tr h="370840">
                <a:tc>
                  <a:txBody>
                    <a:bodyPr/>
                    <a:lstStyle/>
                    <a:p>
                      <a:r>
                        <a:rPr lang="en-US" dirty="0" smtClean="0"/>
                        <a:t>Number Validators</a:t>
                      </a:r>
                      <a:endParaRPr lang="en-US" b="1" dirty="0"/>
                    </a:p>
                  </a:txBody>
                  <a:tcPr/>
                </a:tc>
              </a:tr>
              <a:tr h="370840">
                <a:tc>
                  <a:txBody>
                    <a:bodyPr/>
                    <a:lstStyle/>
                    <a:p>
                      <a:r>
                        <a:rPr lang="en-US" sz="1800" kern="1200" dirty="0" err="1" smtClean="0">
                          <a:effectLst/>
                        </a:rPr>
                        <a:t>LessThan</a:t>
                      </a:r>
                      <a:r>
                        <a:rPr lang="en-US" sz="1800" kern="1200" dirty="0" smtClean="0">
                          <a:effectLst/>
                        </a:rPr>
                        <a:t>() / </a:t>
                      </a:r>
                      <a:r>
                        <a:rPr lang="en-US" sz="1800" kern="1200" dirty="0" err="1" smtClean="0">
                          <a:effectLst/>
                        </a:rPr>
                        <a:t>LessThanOrEqualTo</a:t>
                      </a:r>
                      <a:r>
                        <a:rPr lang="en-US" sz="1800" kern="1200" dirty="0" smtClean="0">
                          <a:effectLst/>
                        </a:rPr>
                        <a:t>()</a:t>
                      </a:r>
                      <a:endParaRPr lang="en-US" b="0" dirty="0"/>
                    </a:p>
                  </a:txBody>
                  <a:tcPr/>
                </a:tc>
              </a:tr>
              <a:tr h="370840">
                <a:tc>
                  <a:txBody>
                    <a:bodyPr/>
                    <a:lstStyle/>
                    <a:p>
                      <a:r>
                        <a:rPr lang="en-US" sz="1800" kern="1200" dirty="0" err="1" smtClean="0">
                          <a:effectLst/>
                        </a:rPr>
                        <a:t>GreaterThan</a:t>
                      </a:r>
                      <a:r>
                        <a:rPr lang="en-US" sz="1800" kern="1200" dirty="0" smtClean="0">
                          <a:effectLst/>
                        </a:rPr>
                        <a:t>() / </a:t>
                      </a:r>
                      <a:r>
                        <a:rPr lang="en-US" sz="1800" kern="1200" dirty="0" err="1" smtClean="0">
                          <a:effectLst/>
                        </a:rPr>
                        <a:t>GreaterThanOrEqualTo</a:t>
                      </a:r>
                      <a:r>
                        <a:rPr lang="en-US" sz="1800" kern="1200" dirty="0" smtClean="0">
                          <a:effectLst/>
                        </a:rPr>
                        <a:t>()</a:t>
                      </a:r>
                      <a:endParaRPr lang="en-US" b="0" dirty="0"/>
                    </a:p>
                  </a:txBody>
                  <a:tcPr/>
                </a:tc>
              </a:tr>
              <a:tr h="370840">
                <a:tc>
                  <a:txBody>
                    <a:bodyPr/>
                    <a:lstStyle/>
                    <a:p>
                      <a:r>
                        <a:rPr lang="en-US" sz="1800" kern="1200" dirty="0" err="1" smtClean="0">
                          <a:effectLst/>
                        </a:rPr>
                        <a:t>InclusiveBetween</a:t>
                      </a:r>
                      <a:r>
                        <a:rPr lang="en-US" sz="1800" kern="1200" dirty="0" smtClean="0">
                          <a:effectLst/>
                        </a:rPr>
                        <a:t>()</a:t>
                      </a:r>
                      <a:endParaRPr lang="en-US" b="0" dirty="0"/>
                    </a:p>
                  </a:txBody>
                  <a:tcPr/>
                </a:tc>
              </a:tr>
              <a:tr h="370840">
                <a:tc>
                  <a:txBody>
                    <a:bodyPr/>
                    <a:lstStyle/>
                    <a:p>
                      <a:r>
                        <a:rPr lang="en-US" sz="1800" kern="1200" dirty="0" err="1" smtClean="0">
                          <a:effectLst/>
                        </a:rPr>
                        <a:t>ExclusiveBetween</a:t>
                      </a:r>
                      <a:r>
                        <a:rPr lang="en-US" sz="1800" kern="1200" dirty="0" smtClean="0">
                          <a:effectLst/>
                        </a:rPr>
                        <a:t>()</a:t>
                      </a:r>
                      <a:endParaRPr lang="en-US" b="0" dirty="0"/>
                    </a:p>
                  </a:txBody>
                  <a:tcPr/>
                </a:tc>
              </a:tr>
            </a:tbl>
          </a:graphicData>
        </a:graphic>
      </p:graphicFrame>
    </p:spTree>
    <p:extLst>
      <p:ext uri="{BB962C8B-B14F-4D97-AF65-F5344CB8AC3E}">
        <p14:creationId xmlns:p14="http://schemas.microsoft.com/office/powerpoint/2010/main" val="409533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Fluent </a:t>
            </a:r>
            <a:r>
              <a:rPr lang="en-US" dirty="0" smtClean="0">
                <a:solidFill>
                  <a:schemeClr val="accent6"/>
                </a:solidFill>
              </a:rPr>
              <a:t>String</a:t>
            </a:r>
            <a:r>
              <a:rPr lang="en-US" dirty="0" smtClean="0"/>
              <a:t> Validators</a:t>
            </a:r>
            <a:endParaRPr lang="en-US" dirty="0"/>
          </a:p>
        </p:txBody>
      </p:sp>
      <p:graphicFrame>
        <p:nvGraphicFramePr>
          <p:cNvPr id="4" name="Content Placeholder 3"/>
          <p:cNvGraphicFramePr>
            <a:graphicFrameLocks/>
          </p:cNvGraphicFramePr>
          <p:nvPr>
            <p:extLst/>
          </p:nvPr>
        </p:nvGraphicFramePr>
        <p:xfrm>
          <a:off x="131763" y="863600"/>
          <a:ext cx="11928476" cy="2123440"/>
        </p:xfrm>
        <a:graphic>
          <a:graphicData uri="http://schemas.openxmlformats.org/drawingml/2006/table">
            <a:tbl>
              <a:tblPr firstRow="1" bandRow="1">
                <a:tableStyleId>{5C22544A-7EE6-4342-B048-85BDC9FD1C3A}</a:tableStyleId>
              </a:tblPr>
              <a:tblGrid>
                <a:gridCol w="3442710"/>
                <a:gridCol w="8485766"/>
              </a:tblGrid>
              <a:tr h="370840">
                <a:tc>
                  <a:txBody>
                    <a:bodyPr/>
                    <a:lstStyle/>
                    <a:p>
                      <a:r>
                        <a:rPr lang="en-US" dirty="0" smtClean="0"/>
                        <a:t>Validator</a:t>
                      </a:r>
                      <a:endParaRPr lang="en-US" dirty="0"/>
                    </a:p>
                  </a:txBody>
                  <a:tcPr/>
                </a:tc>
                <a:tc>
                  <a:txBody>
                    <a:bodyPr/>
                    <a:lstStyle/>
                    <a:p>
                      <a:r>
                        <a:rPr lang="en-US" dirty="0" smtClean="0"/>
                        <a:t>Description</a:t>
                      </a:r>
                      <a:endParaRPr lang="en-US" dirty="0"/>
                    </a:p>
                  </a:txBody>
                  <a:tcPr/>
                </a:tc>
              </a:tr>
              <a:tr h="370840">
                <a:tc>
                  <a:txBody>
                    <a:bodyPr/>
                    <a:lstStyle/>
                    <a:p>
                      <a:r>
                        <a:rPr lang="en-US" sz="1800" b="1" i="0" kern="1200" dirty="0" err="1" smtClean="0">
                          <a:solidFill>
                            <a:schemeClr val="dk1"/>
                          </a:solidFill>
                          <a:effectLst/>
                          <a:latin typeface="+mn-lt"/>
                          <a:ea typeface="+mn-ea"/>
                          <a:cs typeface="+mn-cs"/>
                        </a:rPr>
                        <a:t>EmailAddress</a:t>
                      </a:r>
                      <a:r>
                        <a:rPr lang="en-US" sz="1800" b="1" i="0" kern="1200" dirty="0" smtClean="0">
                          <a:solidFill>
                            <a:schemeClr val="dk1"/>
                          </a:solidFill>
                          <a:effectLst/>
                          <a:latin typeface="+mn-lt"/>
                          <a:ea typeface="+mn-ea"/>
                          <a:cs typeface="+mn-cs"/>
                        </a:rPr>
                        <a:t>()</a:t>
                      </a:r>
                      <a:endParaRPr lang="en-US" b="1" dirty="0"/>
                    </a:p>
                  </a:txBody>
                  <a:tcPr/>
                </a:tc>
                <a:tc>
                  <a:txBody>
                    <a:bodyPr/>
                    <a:lstStyle/>
                    <a:p>
                      <a:r>
                        <a:rPr lang="en-US" sz="1800" b="0" i="0" kern="1200" dirty="0" smtClean="0">
                          <a:solidFill>
                            <a:schemeClr val="dk1"/>
                          </a:solidFill>
                          <a:effectLst/>
                          <a:latin typeface="+mn-lt"/>
                          <a:ea typeface="+mn-ea"/>
                          <a:cs typeface="+mn-cs"/>
                        </a:rPr>
                        <a:t>Ensures that the string is a valid email address format</a:t>
                      </a:r>
                      <a:endParaRPr lang="en-US" dirty="0"/>
                    </a:p>
                  </a:txBody>
                  <a:tcPr/>
                </a:tc>
              </a:tr>
              <a:tr h="370840">
                <a:tc>
                  <a:txBody>
                    <a:bodyPr/>
                    <a:lstStyle/>
                    <a:p>
                      <a:r>
                        <a:rPr lang="en-US" sz="1800" b="1" i="0" kern="1200" dirty="0" err="1" smtClean="0">
                          <a:solidFill>
                            <a:schemeClr val="dk1"/>
                          </a:solidFill>
                          <a:effectLst/>
                          <a:latin typeface="+mn-lt"/>
                          <a:ea typeface="+mn-ea"/>
                          <a:cs typeface="+mn-cs"/>
                        </a:rPr>
                        <a:t>CreditCard</a:t>
                      </a:r>
                      <a:r>
                        <a:rPr lang="en-US" sz="1800" b="1" i="0" kern="1200" dirty="0" smtClean="0">
                          <a:solidFill>
                            <a:schemeClr val="dk1"/>
                          </a:solidFill>
                          <a:effectLst/>
                          <a:latin typeface="+mn-lt"/>
                          <a:ea typeface="+mn-ea"/>
                          <a:cs typeface="+mn-cs"/>
                        </a:rPr>
                        <a:t>()</a:t>
                      </a:r>
                      <a:endParaRPr lang="en-US" b="1" dirty="0"/>
                    </a:p>
                  </a:txBody>
                  <a:tcPr/>
                </a:tc>
                <a:tc>
                  <a:txBody>
                    <a:bodyPr/>
                    <a:lstStyle/>
                    <a:p>
                      <a:pPr algn="just"/>
                      <a:r>
                        <a:rPr lang="en-US" sz="1800" b="0" i="0" kern="1200" dirty="0" smtClean="0">
                          <a:solidFill>
                            <a:schemeClr val="dk1"/>
                          </a:solidFill>
                          <a:effectLst/>
                          <a:latin typeface="+mn-lt"/>
                          <a:ea typeface="+mn-ea"/>
                          <a:cs typeface="+mn-cs"/>
                        </a:rPr>
                        <a:t>Validates the string as a credit card number</a:t>
                      </a:r>
                      <a:endParaRPr lang="en-US" dirty="0"/>
                    </a:p>
                  </a:txBody>
                  <a:tcPr/>
                </a:tc>
              </a:tr>
              <a:tr h="370840">
                <a:tc>
                  <a:txBody>
                    <a:bodyPr/>
                    <a:lstStyle/>
                    <a:p>
                      <a:r>
                        <a:rPr lang="en-US" sz="1800" b="1" i="0" kern="1200" dirty="0" err="1" smtClean="0">
                          <a:solidFill>
                            <a:schemeClr val="dk1"/>
                          </a:solidFill>
                          <a:effectLst/>
                          <a:latin typeface="+mn-lt"/>
                          <a:ea typeface="+mn-ea"/>
                          <a:cs typeface="+mn-cs"/>
                        </a:rPr>
                        <a:t>PrecisionScale</a:t>
                      </a:r>
                      <a:r>
                        <a:rPr lang="en-US" sz="1800" b="1" i="0" kern="1200" dirty="0" smtClean="0">
                          <a:solidFill>
                            <a:schemeClr val="dk1"/>
                          </a:solidFill>
                          <a:effectLst/>
                          <a:latin typeface="+mn-lt"/>
                          <a:ea typeface="+mn-ea"/>
                          <a:cs typeface="+mn-cs"/>
                        </a:rPr>
                        <a:t>()</a:t>
                      </a:r>
                      <a:endParaRPr lang="en-US" b="1" dirty="0"/>
                    </a:p>
                  </a:txBody>
                  <a:tcPr/>
                </a:tc>
                <a:tc>
                  <a:txBody>
                    <a:bodyPr/>
                    <a:lstStyle/>
                    <a:p>
                      <a:pPr algn="just"/>
                      <a:r>
                        <a:rPr lang="en-US" sz="1800" b="0" i="0" kern="1200" dirty="0" smtClean="0">
                          <a:solidFill>
                            <a:schemeClr val="dk1"/>
                          </a:solidFill>
                          <a:effectLst/>
                          <a:latin typeface="+mn-lt"/>
                          <a:ea typeface="+mn-ea"/>
                          <a:cs typeface="+mn-cs"/>
                        </a:rPr>
                        <a:t>Defines a scale precision validator on the current rule builder that ensures a decimal of the specified precision and scale</a:t>
                      </a:r>
                      <a:endParaRPr lang="en-US" dirty="0"/>
                    </a:p>
                  </a:txBody>
                  <a:tcPr/>
                </a:tc>
              </a:tr>
              <a:tr h="370840">
                <a:tc>
                  <a:txBody>
                    <a:bodyPr/>
                    <a:lstStyle/>
                    <a:p>
                      <a:r>
                        <a:rPr lang="en-US" sz="1800" b="1" i="0" kern="1200" dirty="0" smtClean="0">
                          <a:solidFill>
                            <a:schemeClr val="dk1"/>
                          </a:solidFill>
                          <a:effectLst/>
                          <a:latin typeface="+mn-lt"/>
                          <a:ea typeface="+mn-ea"/>
                          <a:cs typeface="+mn-cs"/>
                        </a:rPr>
                        <a:t>Matches()</a:t>
                      </a:r>
                      <a:endParaRPr lang="en-US" b="1" dirty="0"/>
                    </a:p>
                  </a:txBody>
                  <a:tcPr/>
                </a:tc>
                <a:tc>
                  <a:txBody>
                    <a:bodyPr/>
                    <a:lstStyle/>
                    <a:p>
                      <a:pPr algn="just"/>
                      <a:r>
                        <a:rPr lang="en-US" sz="1800" b="0" i="0" kern="1200" dirty="0" smtClean="0">
                          <a:solidFill>
                            <a:schemeClr val="dk1"/>
                          </a:solidFill>
                          <a:effectLst/>
                          <a:latin typeface="+mn-lt"/>
                          <a:ea typeface="+mn-ea"/>
                          <a:cs typeface="+mn-cs"/>
                        </a:rPr>
                        <a:t>Ensures the property matches a specified regex pattern</a:t>
                      </a:r>
                      <a:endParaRPr lang="en-US" dirty="0"/>
                    </a:p>
                  </a:txBody>
                  <a:tcPr/>
                </a:tc>
              </a:tr>
            </a:tbl>
          </a:graphicData>
        </a:graphic>
      </p:graphicFrame>
    </p:spTree>
    <p:extLst>
      <p:ext uri="{BB962C8B-B14F-4D97-AF65-F5344CB8AC3E}">
        <p14:creationId xmlns:p14="http://schemas.microsoft.com/office/powerpoint/2010/main" val="15930951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a:t>Fluent </a:t>
            </a:r>
            <a:r>
              <a:rPr lang="en-US" dirty="0" smtClean="0">
                <a:solidFill>
                  <a:schemeClr val="accent6"/>
                </a:solidFill>
              </a:rPr>
              <a:t>String Validators </a:t>
            </a:r>
            <a:r>
              <a:rPr lang="en-US" dirty="0" smtClean="0">
                <a:solidFill>
                  <a:schemeClr val="tx1"/>
                </a:solidFill>
              </a:rPr>
              <a:t>Example</a:t>
            </a:r>
            <a:endParaRPr lang="en-US" dirty="0"/>
          </a:p>
        </p:txBody>
      </p:sp>
      <p:pic>
        <p:nvPicPr>
          <p:cNvPr id="4" name="Picture 3"/>
          <p:cNvPicPr>
            <a:picLocks noChangeAspect="1"/>
          </p:cNvPicPr>
          <p:nvPr/>
        </p:nvPicPr>
        <p:blipFill>
          <a:blip r:embed="rId2"/>
          <a:stretch>
            <a:fillRect/>
          </a:stretch>
        </p:blipFill>
        <p:spPr>
          <a:xfrm>
            <a:off x="92638" y="805304"/>
            <a:ext cx="5032891" cy="2933777"/>
          </a:xfrm>
          <a:prstGeom prst="rect">
            <a:avLst/>
          </a:prstGeom>
        </p:spPr>
      </p:pic>
      <p:pic>
        <p:nvPicPr>
          <p:cNvPr id="5" name="Picture 4"/>
          <p:cNvPicPr>
            <a:picLocks noChangeAspect="1"/>
          </p:cNvPicPr>
          <p:nvPr/>
        </p:nvPicPr>
        <p:blipFill>
          <a:blip r:embed="rId3"/>
          <a:stretch>
            <a:fillRect/>
          </a:stretch>
        </p:blipFill>
        <p:spPr>
          <a:xfrm>
            <a:off x="4357199" y="805758"/>
            <a:ext cx="7747550" cy="4653481"/>
          </a:xfrm>
          <a:prstGeom prst="rect">
            <a:avLst/>
          </a:prstGeom>
        </p:spPr>
      </p:pic>
      <p:cxnSp>
        <p:nvCxnSpPr>
          <p:cNvPr id="6" name="Straight Arrow Connector 5"/>
          <p:cNvCxnSpPr/>
          <p:nvPr/>
        </p:nvCxnSpPr>
        <p:spPr>
          <a:xfrm>
            <a:off x="4340117" y="2316303"/>
            <a:ext cx="1716651" cy="4721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347662" y="2685986"/>
            <a:ext cx="1709106" cy="6637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383875" y="3039072"/>
            <a:ext cx="1672893" cy="1071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383876" y="3419316"/>
            <a:ext cx="1709106" cy="12703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Table 13"/>
          <p:cNvGraphicFramePr>
            <a:graphicFrameLocks noGrp="1"/>
          </p:cNvGraphicFramePr>
          <p:nvPr>
            <p:extLst>
              <p:ext uri="{D42A27DB-BD31-4B8C-83A1-F6EECF244321}">
                <p14:modId xmlns:p14="http://schemas.microsoft.com/office/powerpoint/2010/main" val="3906849480"/>
              </p:ext>
            </p:extLst>
          </p:nvPr>
        </p:nvGraphicFramePr>
        <p:xfrm>
          <a:off x="920975" y="4083818"/>
          <a:ext cx="2673251" cy="1854200"/>
        </p:xfrm>
        <a:graphic>
          <a:graphicData uri="http://schemas.openxmlformats.org/drawingml/2006/table">
            <a:tbl>
              <a:tblPr firstRow="1" bandRow="1">
                <a:tableStyleId>{5C22544A-7EE6-4342-B048-85BDC9FD1C3A}</a:tableStyleId>
              </a:tblPr>
              <a:tblGrid>
                <a:gridCol w="2673251"/>
              </a:tblGrid>
              <a:tr h="370840">
                <a:tc>
                  <a:txBody>
                    <a:bodyPr/>
                    <a:lstStyle/>
                    <a:p>
                      <a:r>
                        <a:rPr lang="en-US" dirty="0" smtClean="0"/>
                        <a:t>String Validators</a:t>
                      </a:r>
                      <a:endParaRPr lang="en-US" b="1" dirty="0"/>
                    </a:p>
                  </a:txBody>
                  <a:tcPr/>
                </a:tc>
              </a:tr>
              <a:tr h="370840">
                <a:tc>
                  <a:txBody>
                    <a:bodyPr/>
                    <a:lstStyle/>
                    <a:p>
                      <a:r>
                        <a:rPr lang="en-US" sz="1800" kern="1200" dirty="0" err="1" smtClean="0">
                          <a:effectLst/>
                        </a:rPr>
                        <a:t>EmailAddress</a:t>
                      </a:r>
                      <a:r>
                        <a:rPr lang="en-US" sz="1800" kern="1200" dirty="0" smtClean="0">
                          <a:effectLst/>
                        </a:rPr>
                        <a:t>()</a:t>
                      </a:r>
                      <a:endParaRPr lang="en-US" b="0" dirty="0"/>
                    </a:p>
                  </a:txBody>
                  <a:tcPr/>
                </a:tc>
              </a:tr>
              <a:tr h="370840">
                <a:tc>
                  <a:txBody>
                    <a:bodyPr/>
                    <a:lstStyle/>
                    <a:p>
                      <a:r>
                        <a:rPr lang="en-US" sz="1800" kern="1200" dirty="0" err="1" smtClean="0">
                          <a:effectLst/>
                        </a:rPr>
                        <a:t>CreditCard</a:t>
                      </a:r>
                      <a:r>
                        <a:rPr lang="en-US" sz="1800" kern="1200" dirty="0" smtClean="0">
                          <a:effectLst/>
                        </a:rPr>
                        <a:t>()</a:t>
                      </a:r>
                      <a:endParaRPr lang="en-US" b="0" dirty="0"/>
                    </a:p>
                  </a:txBody>
                  <a:tcPr/>
                </a:tc>
              </a:tr>
              <a:tr h="370840">
                <a:tc>
                  <a:txBody>
                    <a:bodyPr/>
                    <a:lstStyle/>
                    <a:p>
                      <a:r>
                        <a:rPr lang="en-US" sz="1800" kern="1200" dirty="0" err="1" smtClean="0">
                          <a:effectLst/>
                        </a:rPr>
                        <a:t>PrecisionScale</a:t>
                      </a:r>
                      <a:r>
                        <a:rPr lang="en-US" sz="1800" kern="1200" dirty="0" smtClean="0">
                          <a:effectLst/>
                        </a:rPr>
                        <a:t>()</a:t>
                      </a:r>
                      <a:endParaRPr lang="en-US" b="0" dirty="0"/>
                    </a:p>
                  </a:txBody>
                  <a:tcPr/>
                </a:tc>
              </a:tr>
              <a:tr h="370840">
                <a:tc>
                  <a:txBody>
                    <a:bodyPr/>
                    <a:lstStyle/>
                    <a:p>
                      <a:r>
                        <a:rPr lang="en-US" sz="1800" kern="1200" dirty="0" smtClean="0">
                          <a:effectLst/>
                        </a:rPr>
                        <a:t>Matches()</a:t>
                      </a:r>
                      <a:endParaRPr lang="en-US" b="0" dirty="0"/>
                    </a:p>
                  </a:txBody>
                  <a:tcPr/>
                </a:tc>
              </a:tr>
            </a:tbl>
          </a:graphicData>
        </a:graphic>
      </p:graphicFrame>
    </p:spTree>
    <p:extLst>
      <p:ext uri="{BB962C8B-B14F-4D97-AF65-F5344CB8AC3E}">
        <p14:creationId xmlns:p14="http://schemas.microsoft.com/office/powerpoint/2010/main" val="191136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API versioning is the process of managing and tracking changes to an </a:t>
            </a:r>
            <a:r>
              <a:rPr lang="en-US" dirty="0" smtClean="0"/>
              <a:t>API.</a:t>
            </a:r>
          </a:p>
          <a:p>
            <a:pPr fontAlgn="base"/>
            <a:r>
              <a:rPr lang="en-US" dirty="0"/>
              <a:t>It also involves communicating those changes to the API's </a:t>
            </a:r>
            <a:r>
              <a:rPr lang="en-US" dirty="0" smtClean="0"/>
              <a:t>consumers.</a:t>
            </a:r>
          </a:p>
          <a:p>
            <a:pPr fontAlgn="base"/>
            <a:r>
              <a:rPr lang="en-US" dirty="0"/>
              <a:t>Sometimes, developers have to update their API's code to fix security vulnerabilities, while other changes introduce new features or functionality</a:t>
            </a:r>
            <a:r>
              <a:rPr lang="en-US" dirty="0" smtClean="0"/>
              <a:t>.</a:t>
            </a:r>
          </a:p>
          <a:p>
            <a:pPr fontAlgn="base"/>
            <a:r>
              <a:rPr lang="en-US" dirty="0"/>
              <a:t>Some changes do not affect consumers at all, while others, which are known as “breaking </a:t>
            </a:r>
            <a:r>
              <a:rPr lang="en-US" dirty="0" smtClean="0"/>
              <a:t>changes” </a:t>
            </a:r>
            <a:r>
              <a:rPr lang="en-US" dirty="0"/>
              <a:t>lead to backward-compatibility issues, such as unexpected errors and data corruption.</a:t>
            </a:r>
            <a:endParaRPr lang="en-US" dirty="0" smtClean="0"/>
          </a:p>
          <a:p>
            <a:pPr fontAlgn="base"/>
            <a:r>
              <a:rPr lang="en-US" dirty="0"/>
              <a:t>API versioning ensures that these changes are rolled out successfully in order to preserve consumer trust while keeping the API secure, bug-free, and highly </a:t>
            </a:r>
            <a:r>
              <a:rPr lang="en-US" dirty="0" err="1" smtClean="0"/>
              <a:t>performant</a:t>
            </a:r>
            <a:r>
              <a:rPr lang="en-US" dirty="0" smtClean="0"/>
              <a:t>.</a:t>
            </a:r>
          </a:p>
          <a:p>
            <a:pPr fontAlgn="base"/>
            <a:r>
              <a:rPr lang="en-US" dirty="0" smtClean="0"/>
              <a:t>So</a:t>
            </a:r>
            <a:r>
              <a:rPr lang="en-US" dirty="0"/>
              <a:t>, creating an API that has multiple versions that can behave differently is essential. </a:t>
            </a:r>
          </a:p>
          <a:p>
            <a:pPr fontAlgn="base"/>
            <a:r>
              <a:rPr lang="en-US" dirty="0" smtClean="0"/>
              <a:t>By </a:t>
            </a:r>
            <a:r>
              <a:rPr lang="en-US" dirty="0"/>
              <a:t>following this approach, the client requirement may change with time but there is no compromise seen when it comes to the availability and integrity of the data for the existing client </a:t>
            </a:r>
            <a:r>
              <a:rPr lang="en-US" dirty="0" smtClean="0"/>
              <a:t>apps.</a:t>
            </a:r>
          </a:p>
          <a:p>
            <a:pPr fontAlgn="base"/>
            <a:endParaRPr lang="en-US" dirty="0"/>
          </a:p>
          <a:p>
            <a:endParaRPr lang="en-US" dirty="0" smtClean="0"/>
          </a:p>
        </p:txBody>
      </p:sp>
      <p:sp>
        <p:nvSpPr>
          <p:cNvPr id="3" name="Title 2"/>
          <p:cNvSpPr>
            <a:spLocks noGrp="1"/>
          </p:cNvSpPr>
          <p:nvPr>
            <p:ph type="title"/>
          </p:nvPr>
        </p:nvSpPr>
        <p:spPr/>
        <p:txBody>
          <a:bodyPr/>
          <a:lstStyle/>
          <a:p>
            <a:r>
              <a:rPr lang="en-US" dirty="0" smtClean="0"/>
              <a:t>What is API Versioning?</a:t>
            </a:r>
            <a:endParaRPr lang="en-US" dirty="0"/>
          </a:p>
        </p:txBody>
      </p:sp>
    </p:spTree>
    <p:extLst>
      <p:ext uri="{BB962C8B-B14F-4D97-AF65-F5344CB8AC3E}">
        <p14:creationId xmlns:p14="http://schemas.microsoft.com/office/powerpoint/2010/main" val="11943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Integrating Custom </a:t>
            </a:r>
            <a:r>
              <a:rPr lang="en-US" dirty="0" smtClean="0"/>
              <a:t>Functions with Fluent Validation</a:t>
            </a:r>
            <a:endParaRPr lang="en-US" dirty="0"/>
          </a:p>
        </p:txBody>
      </p:sp>
      <p:pic>
        <p:nvPicPr>
          <p:cNvPr id="4" name="Picture 3"/>
          <p:cNvPicPr>
            <a:picLocks noChangeAspect="1"/>
          </p:cNvPicPr>
          <p:nvPr/>
        </p:nvPicPr>
        <p:blipFill>
          <a:blip r:embed="rId2"/>
          <a:stretch>
            <a:fillRect/>
          </a:stretch>
        </p:blipFill>
        <p:spPr>
          <a:xfrm>
            <a:off x="132290" y="867595"/>
            <a:ext cx="4186213" cy="2774583"/>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4309449" y="870283"/>
            <a:ext cx="6490228" cy="5001333"/>
          </a:xfrm>
          <a:prstGeom prst="rect">
            <a:avLst/>
          </a:prstGeom>
          <a:ln>
            <a:solidFill>
              <a:schemeClr val="tx1"/>
            </a:solidFill>
          </a:ln>
        </p:spPr>
      </p:pic>
      <p:pic>
        <p:nvPicPr>
          <p:cNvPr id="6" name="Content Placeholder 5"/>
          <p:cNvPicPr>
            <a:picLocks noGrp="1" noChangeAspect="1"/>
          </p:cNvPicPr>
          <p:nvPr>
            <p:ph idx="1"/>
          </p:nvPr>
        </p:nvPicPr>
        <p:blipFill>
          <a:blip r:embed="rId4"/>
          <a:stretch>
            <a:fillRect/>
          </a:stretch>
        </p:blipFill>
        <p:spPr>
          <a:xfrm>
            <a:off x="3033345" y="881707"/>
            <a:ext cx="5871813" cy="5591175"/>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2847013" y="1873036"/>
            <a:ext cx="6335009" cy="3962953"/>
          </a:xfrm>
          <a:prstGeom prst="rect">
            <a:avLst/>
          </a:prstGeom>
          <a:ln>
            <a:solidFill>
              <a:schemeClr val="tx1"/>
            </a:solidFill>
          </a:ln>
        </p:spPr>
      </p:pic>
    </p:spTree>
    <p:extLst>
      <p:ext uri="{BB962C8B-B14F-4D97-AF65-F5344CB8AC3E}">
        <p14:creationId xmlns:p14="http://schemas.microsoft.com/office/powerpoint/2010/main" val="62477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Date Time Validation Example</a:t>
            </a:r>
            <a:endParaRPr lang="en-US" dirty="0"/>
          </a:p>
        </p:txBody>
      </p:sp>
      <p:pic>
        <p:nvPicPr>
          <p:cNvPr id="4" name="Picture 3"/>
          <p:cNvPicPr>
            <a:picLocks noChangeAspect="1"/>
          </p:cNvPicPr>
          <p:nvPr/>
        </p:nvPicPr>
        <p:blipFill>
          <a:blip r:embed="rId2"/>
          <a:stretch>
            <a:fillRect/>
          </a:stretch>
        </p:blipFill>
        <p:spPr>
          <a:xfrm>
            <a:off x="124250" y="844955"/>
            <a:ext cx="5055541" cy="2106475"/>
          </a:xfrm>
          <a:prstGeom prst="rect">
            <a:avLst/>
          </a:prstGeom>
        </p:spPr>
      </p:pic>
      <p:pic>
        <p:nvPicPr>
          <p:cNvPr id="5" name="Picture 4"/>
          <p:cNvPicPr>
            <a:picLocks noChangeAspect="1"/>
          </p:cNvPicPr>
          <p:nvPr/>
        </p:nvPicPr>
        <p:blipFill>
          <a:blip r:embed="rId3"/>
          <a:stretch>
            <a:fillRect/>
          </a:stretch>
        </p:blipFill>
        <p:spPr>
          <a:xfrm>
            <a:off x="3121549" y="841973"/>
            <a:ext cx="8912156" cy="4934138"/>
          </a:xfrm>
          <a:prstGeom prst="rect">
            <a:avLst/>
          </a:prstGeom>
        </p:spPr>
      </p:pic>
      <p:sp>
        <p:nvSpPr>
          <p:cNvPr id="6" name="TextBox 5"/>
          <p:cNvSpPr txBox="1"/>
          <p:nvPr/>
        </p:nvSpPr>
        <p:spPr>
          <a:xfrm>
            <a:off x="226336" y="3367889"/>
            <a:ext cx="2869949" cy="2585323"/>
          </a:xfrm>
          <a:prstGeom prst="rect">
            <a:avLst/>
          </a:prstGeom>
          <a:noFill/>
        </p:spPr>
        <p:txBody>
          <a:bodyPr wrap="square" rtlCol="0">
            <a:spAutoFit/>
          </a:bodyPr>
          <a:lstStyle/>
          <a:p>
            <a:r>
              <a:rPr lang="en-US" b="1" dirty="0" smtClean="0">
                <a:solidFill>
                  <a:schemeClr val="accent6"/>
                </a:solidFill>
              </a:rPr>
              <a:t>Rules</a:t>
            </a:r>
          </a:p>
          <a:p>
            <a:pPr marL="342900" indent="-342900">
              <a:buAutoNum type="arabicPeriod"/>
            </a:pPr>
            <a:r>
              <a:rPr lang="en-US" dirty="0" err="1" smtClean="0"/>
              <a:t>EventDate</a:t>
            </a:r>
            <a:r>
              <a:rPr lang="en-US" dirty="0" smtClean="0"/>
              <a:t> must be future date.</a:t>
            </a:r>
          </a:p>
          <a:p>
            <a:pPr marL="342900" indent="-342900">
              <a:buAutoNum type="arabicPeriod"/>
            </a:pPr>
            <a:r>
              <a:rPr lang="en-US" dirty="0" smtClean="0"/>
              <a:t>Event date only within the next 30 days.</a:t>
            </a:r>
          </a:p>
          <a:p>
            <a:pPr marL="342900" indent="-342900">
              <a:buAutoNum type="arabicPeriod"/>
            </a:pPr>
            <a:r>
              <a:rPr lang="en-US" dirty="0" err="1" smtClean="0"/>
              <a:t>Eventdate</a:t>
            </a:r>
            <a:r>
              <a:rPr lang="en-US" dirty="0" smtClean="0"/>
              <a:t> must not be on Saturday &amp; Sunday.</a:t>
            </a:r>
          </a:p>
          <a:p>
            <a:pPr marL="342900" indent="-342900">
              <a:buAutoNum type="arabicPeriod"/>
            </a:pPr>
            <a:r>
              <a:rPr lang="en-US" dirty="0" smtClean="0"/>
              <a:t>Event Date Must be within the next month.</a:t>
            </a:r>
            <a:endParaRPr lang="en-US" dirty="0"/>
          </a:p>
        </p:txBody>
      </p:sp>
    </p:spTree>
    <p:extLst>
      <p:ext uri="{BB962C8B-B14F-4D97-AF65-F5344CB8AC3E}">
        <p14:creationId xmlns:p14="http://schemas.microsoft.com/office/powerpoint/2010/main" val="95399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Conditional validation is one of the powerful features of </a:t>
            </a:r>
            <a:r>
              <a:rPr lang="en-US" dirty="0" smtClean="0"/>
              <a:t>Fluent Validation, </a:t>
            </a:r>
            <a:r>
              <a:rPr lang="en-US" dirty="0"/>
              <a:t>allowing you to perform validation rules based on certain conditions. </a:t>
            </a:r>
            <a:endParaRPr lang="en-US" dirty="0" smtClean="0"/>
          </a:p>
          <a:p>
            <a:pPr fontAlgn="base"/>
            <a:r>
              <a:rPr lang="en-US" dirty="0" smtClean="0"/>
              <a:t>This </a:t>
            </a:r>
            <a:r>
              <a:rPr lang="en-US" dirty="0"/>
              <a:t>can be achieved using the following </a:t>
            </a:r>
            <a:r>
              <a:rPr lang="en-US" b="1" dirty="0">
                <a:solidFill>
                  <a:schemeClr val="accent6"/>
                </a:solidFill>
              </a:rPr>
              <a:t>When()</a:t>
            </a:r>
            <a:r>
              <a:rPr lang="en-US" dirty="0"/>
              <a:t> and </a:t>
            </a:r>
            <a:r>
              <a:rPr lang="en-US" b="1" dirty="0">
                <a:solidFill>
                  <a:schemeClr val="accent6"/>
                </a:solidFill>
              </a:rPr>
              <a:t>Unless() </a:t>
            </a:r>
            <a:r>
              <a:rPr lang="en-US" dirty="0"/>
              <a:t>methods. </a:t>
            </a:r>
            <a:endParaRPr lang="en-US" dirty="0" smtClean="0"/>
          </a:p>
          <a:p>
            <a:pPr fontAlgn="base"/>
            <a:r>
              <a:rPr lang="en-US" dirty="0" smtClean="0"/>
              <a:t>They </a:t>
            </a:r>
            <a:r>
              <a:rPr lang="en-US" dirty="0"/>
              <a:t>allow you to specify under which conditions a particular validation rule should be executed.</a:t>
            </a:r>
          </a:p>
          <a:p>
            <a:pPr fontAlgn="base"/>
            <a:r>
              <a:rPr lang="en-US" b="1" dirty="0"/>
              <a:t>When():</a:t>
            </a:r>
            <a:r>
              <a:rPr lang="en-US" dirty="0"/>
              <a:t> </a:t>
            </a:r>
            <a:endParaRPr lang="en-US" dirty="0" smtClean="0"/>
          </a:p>
          <a:p>
            <a:pPr lvl="1" fontAlgn="base"/>
            <a:r>
              <a:rPr lang="en-US" dirty="0" smtClean="0"/>
              <a:t>Apply </a:t>
            </a:r>
            <a:r>
              <a:rPr lang="en-US" dirty="0"/>
              <a:t>rules conditionally based on </a:t>
            </a:r>
            <a:r>
              <a:rPr lang="en-US" dirty="0" smtClean="0"/>
              <a:t>properties.</a:t>
            </a:r>
          </a:p>
          <a:p>
            <a:pPr lvl="1" fontAlgn="base"/>
            <a:r>
              <a:rPr lang="en-US" dirty="0"/>
              <a:t>The When method takes an expression or a method which will return a Boolean value. </a:t>
            </a:r>
            <a:endParaRPr lang="en-US" dirty="0" smtClean="0"/>
          </a:p>
          <a:p>
            <a:pPr lvl="1" fontAlgn="base"/>
            <a:r>
              <a:rPr lang="en-US" dirty="0" smtClean="0"/>
              <a:t>If </a:t>
            </a:r>
            <a:r>
              <a:rPr lang="en-US" dirty="0"/>
              <a:t>the returned value is true, then the immediately preceding validation is applied, otherwise the validation is skipped.</a:t>
            </a:r>
          </a:p>
          <a:p>
            <a:pPr fontAlgn="base"/>
            <a:r>
              <a:rPr lang="en-US" b="1" dirty="0" smtClean="0"/>
              <a:t>Unless</a:t>
            </a:r>
            <a:r>
              <a:rPr lang="en-US" b="1" dirty="0"/>
              <a:t>():</a:t>
            </a:r>
            <a:r>
              <a:rPr lang="en-US" dirty="0"/>
              <a:t> </a:t>
            </a:r>
            <a:endParaRPr lang="en-US" dirty="0" smtClean="0"/>
          </a:p>
          <a:p>
            <a:pPr lvl="1" fontAlgn="base"/>
            <a:r>
              <a:rPr lang="en-US" dirty="0" smtClean="0"/>
              <a:t>The </a:t>
            </a:r>
            <a:r>
              <a:rPr lang="en-US" dirty="0"/>
              <a:t>opposite of When(), the rule is applied unless the condition is true</a:t>
            </a:r>
            <a:r>
              <a:rPr lang="en-US" dirty="0" smtClean="0"/>
              <a:t>.</a:t>
            </a:r>
          </a:p>
          <a:p>
            <a:pPr lvl="1" fontAlgn="base"/>
            <a:r>
              <a:rPr lang="en-US" dirty="0" smtClean="0"/>
              <a:t>Similar </a:t>
            </a:r>
            <a:r>
              <a:rPr lang="en-US" dirty="0"/>
              <a:t>to When, there is also an Unless method, which takes an expression or a method as input. </a:t>
            </a:r>
            <a:endParaRPr lang="en-US" dirty="0" smtClean="0"/>
          </a:p>
          <a:p>
            <a:pPr lvl="1" fontAlgn="base"/>
            <a:r>
              <a:rPr lang="en-US" dirty="0" smtClean="0"/>
              <a:t>That </a:t>
            </a:r>
            <a:r>
              <a:rPr lang="en-US" dirty="0"/>
              <a:t>expression or method should return a Boolean Value. If the returned value is false, then the immediately preceding validation is applied, otherwise the validation is </a:t>
            </a:r>
            <a:r>
              <a:rPr lang="en-US" dirty="0" smtClean="0"/>
              <a:t>skipped.</a:t>
            </a:r>
            <a:endParaRPr lang="en-US" dirty="0"/>
          </a:p>
          <a:p>
            <a:pPr lvl="1" fontAlgn="base"/>
            <a:endParaRPr lang="en-US" dirty="0" smtClean="0"/>
          </a:p>
          <a:p>
            <a:pPr lvl="1" fontAlgn="base"/>
            <a:endParaRPr lang="en-US" dirty="0"/>
          </a:p>
          <a:p>
            <a:endParaRPr lang="en-US" dirty="0"/>
          </a:p>
        </p:txBody>
      </p:sp>
      <p:sp>
        <p:nvSpPr>
          <p:cNvPr id="3" name="Title 2"/>
          <p:cNvSpPr>
            <a:spLocks noGrp="1"/>
          </p:cNvSpPr>
          <p:nvPr>
            <p:ph type="title"/>
          </p:nvPr>
        </p:nvSpPr>
        <p:spPr/>
        <p:txBody>
          <a:bodyPr>
            <a:normAutofit/>
          </a:bodyPr>
          <a:lstStyle/>
          <a:p>
            <a:r>
              <a:rPr lang="en-US" dirty="0"/>
              <a:t>Conditional Validation using </a:t>
            </a:r>
            <a:r>
              <a:rPr lang="en-US" dirty="0" smtClean="0"/>
              <a:t>Fluent Validation</a:t>
            </a:r>
            <a:endParaRPr lang="en-US" dirty="0"/>
          </a:p>
        </p:txBody>
      </p:sp>
      <p:sp>
        <p:nvSpPr>
          <p:cNvPr id="4"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05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471" y="852861"/>
            <a:ext cx="4967412" cy="2499939"/>
          </a:xfrm>
          <a:prstGeom prst="rect">
            <a:avLst/>
          </a:prstGeom>
        </p:spPr>
      </p:pic>
      <p:sp>
        <p:nvSpPr>
          <p:cNvPr id="3" name="Title 2"/>
          <p:cNvSpPr>
            <a:spLocks noGrp="1"/>
          </p:cNvSpPr>
          <p:nvPr>
            <p:ph type="title"/>
          </p:nvPr>
        </p:nvSpPr>
        <p:spPr/>
        <p:txBody>
          <a:bodyPr/>
          <a:lstStyle/>
          <a:p>
            <a:r>
              <a:rPr lang="en-US" dirty="0">
                <a:solidFill>
                  <a:schemeClr val="tx1"/>
                </a:solidFill>
              </a:rPr>
              <a:t>When() </a:t>
            </a:r>
            <a:r>
              <a:rPr lang="en-US" dirty="0" smtClean="0">
                <a:solidFill>
                  <a:schemeClr val="tx1"/>
                </a:solidFill>
              </a:rPr>
              <a:t>&amp; Unless() Example</a:t>
            </a:r>
            <a:endParaRPr lang="en-US" dirty="0">
              <a:solidFill>
                <a:schemeClr val="tx1"/>
              </a:solidFill>
            </a:endParaRPr>
          </a:p>
        </p:txBody>
      </p:sp>
      <p:pic>
        <p:nvPicPr>
          <p:cNvPr id="5" name="Picture 4"/>
          <p:cNvPicPr>
            <a:picLocks noChangeAspect="1"/>
          </p:cNvPicPr>
          <p:nvPr/>
        </p:nvPicPr>
        <p:blipFill>
          <a:blip r:embed="rId3"/>
          <a:stretch>
            <a:fillRect/>
          </a:stretch>
        </p:blipFill>
        <p:spPr>
          <a:xfrm>
            <a:off x="3971409" y="847902"/>
            <a:ext cx="8173954" cy="4060000"/>
          </a:xfrm>
          <a:prstGeom prst="rect">
            <a:avLst/>
          </a:prstGeom>
        </p:spPr>
      </p:pic>
    </p:spTree>
    <p:extLst>
      <p:ext uri="{BB962C8B-B14F-4D97-AF65-F5344CB8AC3E}">
        <p14:creationId xmlns:p14="http://schemas.microsoft.com/office/powerpoint/2010/main" val="332183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ForEach</a:t>
            </a:r>
            <a:r>
              <a:rPr lang="en-US" dirty="0" smtClean="0"/>
              <a:t>() = </a:t>
            </a:r>
            <a:r>
              <a:rPr lang="en-US" b="0" dirty="0"/>
              <a:t>Apply a rule to each element in a collection</a:t>
            </a:r>
            <a:endParaRPr lang="en-US" dirty="0"/>
          </a:p>
        </p:txBody>
      </p:sp>
      <p:pic>
        <p:nvPicPr>
          <p:cNvPr id="7" name="Content Placeholder 6"/>
          <p:cNvPicPr>
            <a:picLocks noGrp="1" noChangeAspect="1"/>
          </p:cNvPicPr>
          <p:nvPr>
            <p:ph idx="1"/>
          </p:nvPr>
        </p:nvPicPr>
        <p:blipFill>
          <a:blip r:embed="rId2"/>
          <a:stretch>
            <a:fillRect/>
          </a:stretch>
        </p:blipFill>
        <p:spPr>
          <a:xfrm>
            <a:off x="5536735" y="846059"/>
            <a:ext cx="6511627" cy="5591175"/>
          </a:xfrm>
          <a:prstGeom prst="rect">
            <a:avLst/>
          </a:prstGeom>
        </p:spPr>
      </p:pic>
      <p:pic>
        <p:nvPicPr>
          <p:cNvPr id="6" name="Picture 5"/>
          <p:cNvPicPr>
            <a:picLocks noChangeAspect="1"/>
          </p:cNvPicPr>
          <p:nvPr/>
        </p:nvPicPr>
        <p:blipFill>
          <a:blip r:embed="rId3"/>
          <a:stretch>
            <a:fillRect/>
          </a:stretch>
        </p:blipFill>
        <p:spPr>
          <a:xfrm>
            <a:off x="123049" y="846059"/>
            <a:ext cx="5167408" cy="3260642"/>
          </a:xfrm>
          <a:prstGeom prst="rect">
            <a:avLst/>
          </a:prstGeom>
        </p:spPr>
      </p:pic>
      <p:sp>
        <p:nvSpPr>
          <p:cNvPr id="8" name="Rectangle 7"/>
          <p:cNvSpPr/>
          <p:nvPr/>
        </p:nvSpPr>
        <p:spPr>
          <a:xfrm>
            <a:off x="108642" y="4233379"/>
            <a:ext cx="5321774" cy="2308324"/>
          </a:xfrm>
          <a:prstGeom prst="rect">
            <a:avLst/>
          </a:prstGeom>
          <a:ln>
            <a:solidFill>
              <a:schemeClr val="tx1"/>
            </a:solidFill>
          </a:ln>
        </p:spPr>
        <p:txBody>
          <a:bodyPr wrap="square">
            <a:spAutoFit/>
          </a:bodyPr>
          <a:lstStyle/>
          <a:p>
            <a:pPr algn="just"/>
            <a:r>
              <a:rPr lang="en-US" b="1" dirty="0" err="1" smtClean="0">
                <a:solidFill>
                  <a:schemeClr val="accent6"/>
                </a:solidFill>
                <a:latin typeface="+mj-lt"/>
              </a:rPr>
              <a:t>HashSet</a:t>
            </a:r>
            <a:endParaRPr lang="en-US" b="1" dirty="0" smtClean="0">
              <a:solidFill>
                <a:schemeClr val="accent6"/>
              </a:solidFill>
              <a:latin typeface="+mj-lt"/>
            </a:endParaRPr>
          </a:p>
          <a:p>
            <a:pPr marL="285750" indent="-285750" algn="just">
              <a:buFont typeface="Arial" panose="020B0604020202020204" pitchFamily="34" charset="0"/>
              <a:buChar char="•"/>
            </a:pPr>
            <a:r>
              <a:rPr lang="en-US" dirty="0" err="1" smtClean="0">
                <a:solidFill>
                  <a:srgbClr val="273239"/>
                </a:solidFill>
                <a:latin typeface="+mj-lt"/>
              </a:rPr>
              <a:t>HashSet</a:t>
            </a:r>
            <a:r>
              <a:rPr lang="en-US" dirty="0" smtClean="0">
                <a:solidFill>
                  <a:srgbClr val="273239"/>
                </a:solidFill>
                <a:latin typeface="+mj-lt"/>
              </a:rPr>
              <a:t> </a:t>
            </a:r>
            <a:r>
              <a:rPr lang="en-US" dirty="0">
                <a:solidFill>
                  <a:srgbClr val="273239"/>
                </a:solidFill>
                <a:latin typeface="+mj-lt"/>
              </a:rPr>
              <a:t>is an </a:t>
            </a:r>
            <a:r>
              <a:rPr lang="en-US" b="1" dirty="0">
                <a:solidFill>
                  <a:srgbClr val="273239"/>
                </a:solidFill>
                <a:latin typeface="+mj-lt"/>
              </a:rPr>
              <a:t>unordered collection of unique </a:t>
            </a:r>
            <a:r>
              <a:rPr lang="en-US" b="1" dirty="0" smtClean="0">
                <a:solidFill>
                  <a:srgbClr val="273239"/>
                </a:solidFill>
                <a:latin typeface="+mj-lt"/>
              </a:rPr>
              <a:t>elements</a:t>
            </a:r>
          </a:p>
          <a:p>
            <a:pPr marL="285750" indent="-285750" algn="just">
              <a:buFont typeface="Arial" panose="020B0604020202020204" pitchFamily="34" charset="0"/>
              <a:buChar char="•"/>
            </a:pPr>
            <a:r>
              <a:rPr lang="en-US" dirty="0">
                <a:latin typeface="+mj-lt"/>
              </a:rPr>
              <a:t>It is generally used when we want to prevent duplicate elements from being placed in the collection. </a:t>
            </a:r>
            <a:endParaRPr lang="en-US" dirty="0" smtClean="0">
              <a:latin typeface="+mj-lt"/>
            </a:endParaRPr>
          </a:p>
          <a:p>
            <a:pPr marL="285750" indent="-285750" algn="just">
              <a:buFont typeface="Arial" panose="020B0604020202020204" pitchFamily="34" charset="0"/>
              <a:buChar char="•"/>
            </a:pPr>
            <a:r>
              <a:rPr lang="en-US" dirty="0" smtClean="0">
                <a:latin typeface="+mj-lt"/>
              </a:rPr>
              <a:t>The </a:t>
            </a:r>
            <a:r>
              <a:rPr lang="en-US" dirty="0">
                <a:latin typeface="+mj-lt"/>
              </a:rPr>
              <a:t>performance of the </a:t>
            </a:r>
            <a:r>
              <a:rPr lang="en-US" dirty="0" err="1">
                <a:latin typeface="+mj-lt"/>
              </a:rPr>
              <a:t>HashSet</a:t>
            </a:r>
            <a:r>
              <a:rPr lang="en-US" dirty="0">
                <a:latin typeface="+mj-lt"/>
              </a:rPr>
              <a:t> is much better in comparison to the list</a:t>
            </a:r>
            <a:r>
              <a:rPr lang="en-US" dirty="0" smtClean="0">
                <a:latin typeface="+mj-lt"/>
              </a:rPr>
              <a:t>.</a:t>
            </a:r>
            <a:endParaRPr lang="en-US" dirty="0">
              <a:latin typeface="+mj-lt"/>
            </a:endParaRPr>
          </a:p>
        </p:txBody>
      </p:sp>
      <p:sp>
        <p:nvSpPr>
          <p:cNvPr id="9" name="Rectangle 8"/>
          <p:cNvSpPr/>
          <p:nvPr/>
        </p:nvSpPr>
        <p:spPr>
          <a:xfrm>
            <a:off x="7361853" y="3573624"/>
            <a:ext cx="4674637" cy="2705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364963" y="3912636"/>
            <a:ext cx="4674637" cy="53806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28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75565" y="831272"/>
            <a:ext cx="6689226" cy="5058728"/>
          </a:xfrm>
          <a:prstGeom prst="rect">
            <a:avLst/>
          </a:prstGeom>
          <a:ln>
            <a:solidFill>
              <a:schemeClr val="tx1"/>
            </a:solidFill>
          </a:ln>
        </p:spPr>
      </p:pic>
      <p:sp>
        <p:nvSpPr>
          <p:cNvPr id="3" name="Title 2"/>
          <p:cNvSpPr>
            <a:spLocks noGrp="1"/>
          </p:cNvSpPr>
          <p:nvPr>
            <p:ph type="title"/>
          </p:nvPr>
        </p:nvSpPr>
        <p:spPr/>
        <p:txBody>
          <a:bodyPr>
            <a:normAutofit/>
          </a:bodyPr>
          <a:lstStyle/>
          <a:p>
            <a:r>
              <a:rPr lang="en-US" dirty="0"/>
              <a:t>Cascade </a:t>
            </a:r>
            <a:r>
              <a:rPr lang="en-US" dirty="0" smtClean="0"/>
              <a:t>Modes</a:t>
            </a:r>
            <a:endParaRPr lang="en-US" dirty="0"/>
          </a:p>
        </p:txBody>
      </p:sp>
      <p:sp>
        <p:nvSpPr>
          <p:cNvPr id="5" name="Rectangle 1"/>
          <p:cNvSpPr>
            <a:spLocks noChangeArrowheads="1"/>
          </p:cNvSpPr>
          <p:nvPr/>
        </p:nvSpPr>
        <p:spPr bwMode="auto">
          <a:xfrm>
            <a:off x="193962" y="829621"/>
            <a:ext cx="5006109" cy="27006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404040"/>
                </a:solidFill>
                <a:effectLst/>
                <a:latin typeface="+mj-lt"/>
              </a:rPr>
              <a:t>The two cascade modes are:</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1050" dirty="0">
              <a:latin typeface="+mj-l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solidFill>
                  <a:srgbClr val="404040"/>
                </a:solidFill>
                <a:effectLst/>
                <a:latin typeface="+mj-lt"/>
              </a:rPr>
              <a:t>Continue</a:t>
            </a:r>
            <a:r>
              <a:rPr kumimoji="0" lang="en-US" b="0" i="0" u="none" strike="noStrike" cap="none" normalizeH="0" baseline="0" dirty="0" smtClean="0">
                <a:ln>
                  <a:noFill/>
                </a:ln>
                <a:solidFill>
                  <a:srgbClr val="404040"/>
                </a:solidFill>
                <a:effectLst/>
                <a:latin typeface="+mj-lt"/>
              </a:rPr>
              <a:t> (</a:t>
            </a:r>
            <a:r>
              <a:rPr kumimoji="0" lang="en-US" b="0" i="1" u="none" strike="noStrike" cap="none" normalizeH="0" baseline="0" dirty="0" smtClean="0">
                <a:ln>
                  <a:noFill/>
                </a:ln>
                <a:solidFill>
                  <a:srgbClr val="404040"/>
                </a:solidFill>
                <a:effectLst/>
                <a:latin typeface="+mj-lt"/>
              </a:rPr>
              <a:t>Default Mode</a:t>
            </a:r>
            <a:r>
              <a:rPr kumimoji="0" lang="en-US" b="0" i="0" u="none" strike="noStrike" cap="none" normalizeH="0" baseline="0" dirty="0" smtClean="0">
                <a:ln>
                  <a:noFill/>
                </a:ln>
                <a:solidFill>
                  <a:srgbClr val="404040"/>
                </a:solidFill>
                <a:effectLst/>
                <a:latin typeface="+mj-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solidFill>
                  <a:srgbClr val="404040"/>
                </a:solidFill>
                <a:effectLst/>
                <a:latin typeface="+mj-lt"/>
              </a:rPr>
              <a:t>Always invokes all rules in a validator class, or all validators in a rule, depending on where it is used.</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1100" dirty="0">
              <a:solidFill>
                <a:srgbClr val="404040"/>
              </a:solidFill>
              <a:latin typeface="+mj-lt"/>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b="1" i="0" u="none" strike="noStrike" cap="none" normalizeH="0" baseline="0" dirty="0" smtClean="0">
                <a:ln>
                  <a:noFill/>
                </a:ln>
                <a:effectLst/>
                <a:latin typeface="+mj-lt"/>
              </a:rPr>
              <a:t>Stop</a:t>
            </a:r>
            <a:r>
              <a:rPr kumimoji="0" lang="en-US" b="0" i="0" u="none" strike="noStrike" cap="none" normalizeH="0" baseline="0" dirty="0" smtClean="0">
                <a:ln>
                  <a:noFill/>
                </a:ln>
                <a:solidFill>
                  <a:srgbClr val="404040"/>
                </a:solidFill>
                <a:effectLst/>
                <a:latin typeface="+mj-lt"/>
              </a:rPr>
              <a:t> </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b="0" i="0" u="none" strike="noStrike" cap="none" normalizeH="0" baseline="0" dirty="0" smtClean="0">
                <a:ln>
                  <a:noFill/>
                </a:ln>
                <a:solidFill>
                  <a:srgbClr val="404040"/>
                </a:solidFill>
                <a:effectLst/>
                <a:latin typeface="+mj-lt"/>
              </a:rPr>
              <a:t>Stops executing a validator class as soon as a rule fails, or stops executing a rule as soon as a validator fails, depending on where it is used.</a:t>
            </a:r>
          </a:p>
        </p:txBody>
      </p:sp>
    </p:spTree>
    <p:extLst>
      <p:ext uri="{BB962C8B-B14F-4D97-AF65-F5344CB8AC3E}">
        <p14:creationId xmlns:p14="http://schemas.microsoft.com/office/powerpoint/2010/main" val="30500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5816947" cy="5590565"/>
          </a:xfrm>
        </p:spPr>
        <p:txBody>
          <a:bodyPr/>
          <a:lstStyle/>
          <a:p>
            <a:r>
              <a:rPr lang="en-US" b="1" dirty="0"/>
              <a:t>High Level of </a:t>
            </a:r>
            <a:r>
              <a:rPr lang="en-US" b="1" dirty="0" smtClean="0"/>
              <a:t>Flexibility</a:t>
            </a:r>
          </a:p>
          <a:p>
            <a:pPr lvl="1"/>
            <a:r>
              <a:rPr lang="en-US" dirty="0" smtClean="0"/>
              <a:t>Fluent </a:t>
            </a:r>
            <a:r>
              <a:rPr lang="en-US" dirty="0"/>
              <a:t>Validation enables you to create any validation rule </a:t>
            </a:r>
            <a:r>
              <a:rPr lang="en-US" dirty="0" smtClean="0"/>
              <a:t>understandable.</a:t>
            </a:r>
          </a:p>
          <a:p>
            <a:pPr lvl="1"/>
            <a:r>
              <a:rPr lang="en-US" dirty="0" smtClean="0"/>
              <a:t>It’s </a:t>
            </a:r>
            <a:r>
              <a:rPr lang="en-US" dirty="0"/>
              <a:t>overflowing with power and flexibility.</a:t>
            </a:r>
          </a:p>
          <a:p>
            <a:r>
              <a:rPr lang="en-US" b="1" dirty="0" smtClean="0"/>
              <a:t>Testability</a:t>
            </a:r>
            <a:endParaRPr lang="en-US" dirty="0" smtClean="0"/>
          </a:p>
          <a:p>
            <a:pPr lvl="1"/>
            <a:r>
              <a:rPr lang="en-US" dirty="0" smtClean="0"/>
              <a:t>Fluent </a:t>
            </a:r>
            <a:r>
              <a:rPr lang="en-US" dirty="0"/>
              <a:t>Validation ensures that your code remains test-friendly. </a:t>
            </a:r>
            <a:endParaRPr lang="en-US" dirty="0" smtClean="0"/>
          </a:p>
          <a:p>
            <a:pPr lvl="1"/>
            <a:r>
              <a:rPr lang="en-US" dirty="0" smtClean="0"/>
              <a:t>No </a:t>
            </a:r>
            <a:r>
              <a:rPr lang="en-US" dirty="0"/>
              <a:t>more struggling unit tests!</a:t>
            </a:r>
          </a:p>
          <a:p>
            <a:r>
              <a:rPr lang="en-US" b="1" dirty="0"/>
              <a:t>Cleaner </a:t>
            </a:r>
            <a:r>
              <a:rPr lang="en-US" b="1" dirty="0" smtClean="0"/>
              <a:t>Code</a:t>
            </a:r>
          </a:p>
          <a:p>
            <a:pPr lvl="1"/>
            <a:r>
              <a:rPr lang="en-US" dirty="0" smtClean="0"/>
              <a:t>Say </a:t>
            </a:r>
            <a:r>
              <a:rPr lang="en-US" dirty="0"/>
              <a:t>goodbye to cluttered data models. </a:t>
            </a:r>
            <a:endParaRPr lang="en-US" dirty="0" smtClean="0"/>
          </a:p>
          <a:p>
            <a:pPr lvl="1"/>
            <a:r>
              <a:rPr lang="en-US" dirty="0" smtClean="0"/>
              <a:t>With </a:t>
            </a:r>
            <a:r>
              <a:rPr lang="en-US" dirty="0"/>
              <a:t>Fluent Validation, your validation logic shifts to a separate class, hence </a:t>
            </a:r>
            <a:r>
              <a:rPr lang="en-US" dirty="0" smtClean="0"/>
              <a:t>code must be clean.</a:t>
            </a:r>
          </a:p>
        </p:txBody>
      </p:sp>
      <p:sp>
        <p:nvSpPr>
          <p:cNvPr id="3" name="Title 2"/>
          <p:cNvSpPr>
            <a:spLocks noGrp="1"/>
          </p:cNvSpPr>
          <p:nvPr>
            <p:ph type="title"/>
          </p:nvPr>
        </p:nvSpPr>
        <p:spPr/>
        <p:txBody>
          <a:bodyPr/>
          <a:lstStyle/>
          <a:p>
            <a:r>
              <a:rPr lang="en-US" dirty="0"/>
              <a:t>Advantages of Fluent Validation</a:t>
            </a:r>
          </a:p>
        </p:txBody>
      </p:sp>
      <p:sp>
        <p:nvSpPr>
          <p:cNvPr id="4" name="Content Placeholder 1"/>
          <p:cNvSpPr txBox="1">
            <a:spLocks/>
          </p:cNvSpPr>
          <p:nvPr/>
        </p:nvSpPr>
        <p:spPr>
          <a:xfrm>
            <a:off x="6168320" y="880042"/>
            <a:ext cx="5764147"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Easy to Maintain</a:t>
            </a:r>
            <a:endParaRPr lang="en-US" dirty="0" smtClean="0"/>
          </a:p>
          <a:p>
            <a:pPr lvl="1"/>
            <a:r>
              <a:rPr lang="en-US" dirty="0" smtClean="0"/>
              <a:t>Fluent Validation’s pattern of separating validation rules from business objects makes maintenance a lot easier.</a:t>
            </a:r>
          </a:p>
          <a:p>
            <a:pPr lvl="1"/>
            <a:r>
              <a:rPr lang="en-US" dirty="0" smtClean="0"/>
              <a:t>If rules need to change, you know exactly where to look. Plus, it’s easier to reuse validation logic across projects.</a:t>
            </a:r>
          </a:p>
          <a:p>
            <a:r>
              <a:rPr lang="en-US" b="1" dirty="0" smtClean="0"/>
              <a:t>Better User Experience</a:t>
            </a:r>
            <a:r>
              <a:rPr lang="en-US" dirty="0" smtClean="0"/>
              <a:t>: </a:t>
            </a:r>
          </a:p>
          <a:p>
            <a:pPr lvl="1"/>
            <a:r>
              <a:rPr lang="en-US" dirty="0" smtClean="0"/>
              <a:t>Fluent Validation allows for easily customizable and detailed error messages that assist users in correcting their data.</a:t>
            </a:r>
          </a:p>
        </p:txBody>
      </p:sp>
    </p:spTree>
    <p:extLst>
      <p:ext uri="{BB962C8B-B14F-4D97-AF65-F5344CB8AC3E}">
        <p14:creationId xmlns:p14="http://schemas.microsoft.com/office/powerpoint/2010/main" val="184486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3">
            <a:extLst>
              <a:ext uri="{FF2B5EF4-FFF2-40B4-BE49-F238E27FC236}">
                <a16:creationId xmlns:a16="http://schemas.microsoft.com/office/drawing/2014/main" xmlns="" id="{E2AD8B6E-51EA-4A15-8752-4F221E5E02C5}"/>
              </a:ext>
            </a:extLst>
          </p:cNvPr>
          <p:cNvSpPr>
            <a:spLocks noGrp="1"/>
          </p:cNvSpPr>
          <p:nvPr>
            <p:ph type="body" sz="quarter" idx="16"/>
          </p:nvPr>
        </p:nvSpPr>
        <p:spPr>
          <a:xfrm>
            <a:off x="2581756" y="20384"/>
            <a:ext cx="4646358" cy="734653"/>
          </a:xfrm>
        </p:spPr>
        <p:txBody>
          <a:bodyPr/>
          <a:lstStyle/>
          <a:p>
            <a:r>
              <a:rPr lang="en-US" b="1" dirty="0"/>
              <a:t>Advanced Dot Net</a:t>
            </a:r>
          </a:p>
          <a:p>
            <a:r>
              <a:rPr lang="en-US" dirty="0"/>
              <a:t>#2101CS611</a:t>
            </a:r>
          </a:p>
        </p:txBody>
      </p:sp>
      <p:sp>
        <p:nvSpPr>
          <p:cNvPr id="28" name="Text Placeholder 9">
            <a:extLst>
              <a:ext uri="{FF2B5EF4-FFF2-40B4-BE49-F238E27FC236}">
                <a16:creationId xmlns:a16="http://schemas.microsoft.com/office/drawing/2014/main" xmlns="" id="{4F27F027-AAC9-4C88-B3AF-3C4A20BDDDA6}"/>
              </a:ext>
            </a:extLst>
          </p:cNvPr>
          <p:cNvSpPr>
            <a:spLocks noGrp="1"/>
          </p:cNvSpPr>
          <p:nvPr>
            <p:ph type="body" sz="quarter" idx="11"/>
          </p:nvPr>
        </p:nvSpPr>
        <p:spPr>
          <a:xfrm>
            <a:off x="2180943" y="6175935"/>
            <a:ext cx="3735998" cy="290081"/>
          </a:xfrm>
        </p:spPr>
        <p:txBody>
          <a:bodyPr/>
          <a:lstStyle/>
          <a:p>
            <a:r>
              <a:rPr lang="en-US" dirty="0"/>
              <a:t>Naimish.vadodariya@darshan.ac.in</a:t>
            </a:r>
          </a:p>
        </p:txBody>
      </p:sp>
      <p:sp>
        <p:nvSpPr>
          <p:cNvPr id="29" name="Text Placeholder 10">
            <a:extLst>
              <a:ext uri="{FF2B5EF4-FFF2-40B4-BE49-F238E27FC236}">
                <a16:creationId xmlns:a16="http://schemas.microsoft.com/office/drawing/2014/main" xmlns="" id="{59B646FF-BD32-4C5A-94AF-AC4347EADA2E}"/>
              </a:ext>
            </a:extLst>
          </p:cNvPr>
          <p:cNvSpPr>
            <a:spLocks noGrp="1"/>
          </p:cNvSpPr>
          <p:nvPr>
            <p:ph type="body" sz="quarter" idx="12"/>
          </p:nvPr>
        </p:nvSpPr>
        <p:spPr>
          <a:xfrm>
            <a:off x="2183874" y="6460218"/>
            <a:ext cx="3735998" cy="290081"/>
          </a:xfrm>
        </p:spPr>
        <p:txBody>
          <a:bodyPr/>
          <a:lstStyle/>
          <a:p>
            <a:r>
              <a:rPr lang="en-US" dirty="0"/>
              <a:t>8866215253</a:t>
            </a:r>
          </a:p>
        </p:txBody>
      </p:sp>
      <p:sp>
        <p:nvSpPr>
          <p:cNvPr id="30" name="Text Placeholder 11">
            <a:extLst>
              <a:ext uri="{FF2B5EF4-FFF2-40B4-BE49-F238E27FC236}">
                <a16:creationId xmlns:a16="http://schemas.microsoft.com/office/drawing/2014/main" xmlns="" id="{915CF252-06A8-43C0-BB69-DA7109EA62D1}"/>
              </a:ext>
            </a:extLst>
          </p:cNvPr>
          <p:cNvSpPr>
            <a:spLocks noGrp="1"/>
          </p:cNvSpPr>
          <p:nvPr>
            <p:ph type="body" sz="quarter" idx="13"/>
          </p:nvPr>
        </p:nvSpPr>
        <p:spPr>
          <a:xfrm>
            <a:off x="1837678" y="5537768"/>
            <a:ext cx="3780000" cy="290081"/>
          </a:xfrm>
        </p:spPr>
        <p:txBody>
          <a:bodyPr/>
          <a:lstStyle/>
          <a:p>
            <a:r>
              <a:rPr lang="en-US"/>
              <a:t>Computer Science &amp; Engineering Department</a:t>
            </a:r>
            <a:endParaRPr lang="en-US" dirty="0"/>
          </a:p>
        </p:txBody>
      </p:sp>
      <p:sp>
        <p:nvSpPr>
          <p:cNvPr id="31" name="Text Placeholder 12">
            <a:extLst>
              <a:ext uri="{FF2B5EF4-FFF2-40B4-BE49-F238E27FC236}">
                <a16:creationId xmlns:a16="http://schemas.microsoft.com/office/drawing/2014/main" xmlns="" id="{89F5B5F8-350F-4941-B9DE-36BF8B014803}"/>
              </a:ext>
            </a:extLst>
          </p:cNvPr>
          <p:cNvSpPr>
            <a:spLocks noGrp="1"/>
          </p:cNvSpPr>
          <p:nvPr>
            <p:ph type="body" sz="quarter" idx="14"/>
          </p:nvPr>
        </p:nvSpPr>
        <p:spPr>
          <a:xfrm>
            <a:off x="1837677" y="5273332"/>
            <a:ext cx="5581039" cy="290081"/>
          </a:xfrm>
        </p:spPr>
        <p:txBody>
          <a:bodyPr/>
          <a:lstStyle/>
          <a:p>
            <a:r>
              <a:rPr lang="en-US" dirty="0"/>
              <a:t>Prof. Naimish R. Vadodariya</a:t>
            </a:r>
          </a:p>
        </p:txBody>
      </p:sp>
      <p:pic>
        <p:nvPicPr>
          <p:cNvPr id="3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2357509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API Versioning</a:t>
            </a:r>
            <a:r>
              <a:rPr lang="en-US" dirty="0" smtClean="0"/>
              <a:t>? Cont..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5671" y="953584"/>
            <a:ext cx="7342360" cy="5348330"/>
          </a:xfrm>
        </p:spPr>
      </p:pic>
    </p:spTree>
    <p:extLst>
      <p:ext uri="{BB962C8B-B14F-4D97-AF65-F5344CB8AC3E}">
        <p14:creationId xmlns:p14="http://schemas.microsoft.com/office/powerpoint/2010/main" val="378256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b="1" dirty="0"/>
              <a:t>URL </a:t>
            </a:r>
            <a:r>
              <a:rPr lang="en-US" sz="2000" b="1" dirty="0" smtClean="0"/>
              <a:t>Versioning</a:t>
            </a:r>
            <a:endParaRPr lang="en-US" sz="2000" dirty="0" smtClean="0"/>
          </a:p>
          <a:p>
            <a:pPr lvl="1"/>
            <a:r>
              <a:rPr lang="en-US" sz="1800" dirty="0" smtClean="0"/>
              <a:t>With </a:t>
            </a:r>
            <a:r>
              <a:rPr lang="en-US" sz="1800" dirty="0"/>
              <a:t>this approach, the </a:t>
            </a:r>
            <a:r>
              <a:rPr lang="en-US" sz="1800" b="1" dirty="0">
                <a:solidFill>
                  <a:schemeClr val="accent6"/>
                </a:solidFill>
              </a:rPr>
              <a:t>version number is included in the URL of the API endpoint</a:t>
            </a:r>
            <a:r>
              <a:rPr lang="en-US" sz="1800" dirty="0"/>
              <a:t>. </a:t>
            </a:r>
            <a:endParaRPr lang="en-US" sz="1800" dirty="0" smtClean="0"/>
          </a:p>
          <a:p>
            <a:pPr lvl="1"/>
            <a:r>
              <a:rPr lang="en-US" sz="1800" dirty="0" smtClean="0"/>
              <a:t>For </a:t>
            </a:r>
            <a:r>
              <a:rPr lang="en-US" sz="1800" dirty="0"/>
              <a:t>instance, consumers who are interested in viewing all of the products in a database would send a request to the </a:t>
            </a:r>
            <a:r>
              <a:rPr lang="en-US" sz="1800" i="1" dirty="0"/>
              <a:t>https://example-api.com/v1/products </a:t>
            </a:r>
            <a:r>
              <a:rPr lang="en-US" sz="1800" dirty="0"/>
              <a:t>endpoint. </a:t>
            </a:r>
            <a:endParaRPr lang="en-US" sz="1800" dirty="0" smtClean="0"/>
          </a:p>
          <a:p>
            <a:pPr lvl="1"/>
            <a:r>
              <a:rPr lang="en-US" sz="1800" dirty="0" smtClean="0"/>
              <a:t>This is </a:t>
            </a:r>
            <a:r>
              <a:rPr lang="en-US" sz="1800" dirty="0"/>
              <a:t>the most popular type of API versioning</a:t>
            </a:r>
            <a:r>
              <a:rPr lang="en-US" sz="1800" dirty="0" smtClean="0"/>
              <a:t>.</a:t>
            </a:r>
          </a:p>
          <a:p>
            <a:r>
              <a:rPr lang="en-US" sz="2000" b="1" dirty="0"/>
              <a:t>Query </a:t>
            </a:r>
            <a:r>
              <a:rPr lang="en-US" sz="2000" b="1" dirty="0" smtClean="0"/>
              <a:t>Parameter Versioning</a:t>
            </a:r>
            <a:r>
              <a:rPr lang="en-US" sz="2000" dirty="0" smtClean="0"/>
              <a:t> </a:t>
            </a:r>
          </a:p>
          <a:p>
            <a:pPr lvl="1"/>
            <a:r>
              <a:rPr lang="en-US" sz="1800" dirty="0" smtClean="0"/>
              <a:t>This </a:t>
            </a:r>
            <a:r>
              <a:rPr lang="en-US" sz="1800" dirty="0"/>
              <a:t>strategy requires users to include the version number as a query parameter in the API request. </a:t>
            </a:r>
            <a:endParaRPr lang="en-US" sz="1800" dirty="0" smtClean="0"/>
          </a:p>
          <a:p>
            <a:pPr lvl="1"/>
            <a:r>
              <a:rPr lang="en-US" sz="1800" dirty="0" smtClean="0"/>
              <a:t>For </a:t>
            </a:r>
            <a:r>
              <a:rPr lang="en-US" sz="1800" dirty="0"/>
              <a:t>instance, they might send a request to </a:t>
            </a:r>
            <a:r>
              <a:rPr lang="en-US" sz="1800" i="1" dirty="0"/>
              <a:t>https://example-api.com/products?version=v1</a:t>
            </a:r>
            <a:r>
              <a:rPr lang="en-US" sz="1800" dirty="0" smtClean="0"/>
              <a:t>.</a:t>
            </a:r>
          </a:p>
          <a:p>
            <a:r>
              <a:rPr lang="en-US" sz="2000" b="1" dirty="0"/>
              <a:t>Header </a:t>
            </a:r>
            <a:r>
              <a:rPr lang="en-US" sz="2000" b="1" dirty="0" smtClean="0"/>
              <a:t>Versioning</a:t>
            </a:r>
            <a:endParaRPr lang="en-US" sz="2000" dirty="0" smtClean="0"/>
          </a:p>
          <a:p>
            <a:pPr lvl="1"/>
            <a:r>
              <a:rPr lang="en-US" sz="1800" dirty="0" smtClean="0"/>
              <a:t>This </a:t>
            </a:r>
            <a:r>
              <a:rPr lang="en-US" sz="1800" dirty="0"/>
              <a:t>approach allows consumers to pass the version number as a header in the API request, which decouples the API version from the URL structure</a:t>
            </a:r>
            <a:r>
              <a:rPr lang="en-US" sz="1800" dirty="0" smtClean="0"/>
              <a:t>.</a:t>
            </a:r>
          </a:p>
          <a:p>
            <a:r>
              <a:rPr lang="en-US" sz="2000" b="1" dirty="0"/>
              <a:t>Consumer-based </a:t>
            </a:r>
            <a:r>
              <a:rPr lang="en-US" sz="2000" b="1" dirty="0" smtClean="0"/>
              <a:t>Versioning</a:t>
            </a:r>
            <a:endParaRPr lang="en-US" sz="2000" dirty="0" smtClean="0"/>
          </a:p>
          <a:p>
            <a:pPr lvl="1"/>
            <a:r>
              <a:rPr lang="en-US" sz="1800" dirty="0" smtClean="0"/>
              <a:t>This </a:t>
            </a:r>
            <a:r>
              <a:rPr lang="en-US" sz="1800" dirty="0"/>
              <a:t>versioning strategy allows consumers to choose the appropriate version based on their needs. </a:t>
            </a:r>
            <a:endParaRPr lang="en-US" sz="1800" dirty="0" smtClean="0"/>
          </a:p>
          <a:p>
            <a:pPr lvl="1"/>
            <a:r>
              <a:rPr lang="en-US" sz="1800" dirty="0" smtClean="0"/>
              <a:t>With </a:t>
            </a:r>
            <a:r>
              <a:rPr lang="en-US" sz="1800" dirty="0"/>
              <a:t>this approach, the version that exists at the time of the consumer's first call is stored with the consumer's information. </a:t>
            </a:r>
            <a:endParaRPr lang="en-US" sz="1800" dirty="0" smtClean="0"/>
          </a:p>
          <a:p>
            <a:pPr lvl="1"/>
            <a:r>
              <a:rPr lang="en-US" sz="1800" dirty="0" smtClean="0"/>
              <a:t>Every </a:t>
            </a:r>
            <a:r>
              <a:rPr lang="en-US" sz="1800" dirty="0"/>
              <a:t>future call is then executed against this same </a:t>
            </a:r>
            <a:r>
              <a:rPr lang="en-US" sz="1800" dirty="0" smtClean="0"/>
              <a:t>version-unless </a:t>
            </a:r>
            <a:r>
              <a:rPr lang="en-US" sz="1800" dirty="0"/>
              <a:t>the consumer explicitly modifies their configuration.</a:t>
            </a:r>
          </a:p>
        </p:txBody>
      </p:sp>
      <p:sp>
        <p:nvSpPr>
          <p:cNvPr id="3" name="Title 2"/>
          <p:cNvSpPr>
            <a:spLocks noGrp="1"/>
          </p:cNvSpPr>
          <p:nvPr>
            <p:ph type="title"/>
          </p:nvPr>
        </p:nvSpPr>
        <p:spPr/>
        <p:txBody>
          <a:bodyPr>
            <a:normAutofit/>
          </a:bodyPr>
          <a:lstStyle/>
          <a:p>
            <a:r>
              <a:rPr lang="en-US" dirty="0" smtClean="0"/>
              <a:t>Types </a:t>
            </a:r>
            <a:r>
              <a:rPr lang="en-US" dirty="0"/>
              <a:t>of API V</a:t>
            </a:r>
            <a:r>
              <a:rPr lang="en-US" dirty="0" smtClean="0"/>
              <a:t>ersioning</a:t>
            </a:r>
            <a:endParaRPr lang="en-US" dirty="0"/>
          </a:p>
        </p:txBody>
      </p:sp>
    </p:spTree>
    <p:extLst>
      <p:ext uri="{BB962C8B-B14F-4D97-AF65-F5344CB8AC3E}">
        <p14:creationId xmlns:p14="http://schemas.microsoft.com/office/powerpoint/2010/main" val="355316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mj-lt"/>
              <a:buAutoNum type="arabicPeriod"/>
            </a:pPr>
            <a:r>
              <a:rPr lang="en-US" dirty="0"/>
              <a:t>Start with the Installation of the Versioning </a:t>
            </a:r>
            <a:r>
              <a:rPr lang="en-US" dirty="0" err="1"/>
              <a:t>Nuget</a:t>
            </a:r>
            <a:r>
              <a:rPr lang="en-US" dirty="0"/>
              <a:t> package from </a:t>
            </a:r>
            <a:r>
              <a:rPr lang="en-US" dirty="0" err="1"/>
              <a:t>Nuget</a:t>
            </a:r>
            <a:r>
              <a:rPr lang="en-US" dirty="0"/>
              <a:t> Package Manager or Package Manager Console in the API project as shown below</a:t>
            </a:r>
          </a:p>
          <a:p>
            <a:pPr lvl="1"/>
            <a:r>
              <a:rPr lang="en-US" sz="2400" b="1" dirty="0" err="1" smtClean="0">
                <a:solidFill>
                  <a:schemeClr val="accent6"/>
                </a:solidFill>
              </a:rPr>
              <a:t>Microsoft.AspNetCore.Mvc.Versioning</a:t>
            </a:r>
            <a:endParaRPr lang="en-US" sz="2400" b="1" dirty="0" smtClean="0">
              <a:solidFill>
                <a:schemeClr val="accent6"/>
              </a:solidFill>
            </a:endParaRPr>
          </a:p>
          <a:p>
            <a:pPr lvl="1"/>
            <a:endParaRPr lang="en-US" b="1" dirty="0" smtClean="0">
              <a:solidFill>
                <a:schemeClr val="accent6"/>
              </a:solidFill>
            </a:endParaRPr>
          </a:p>
          <a:p>
            <a:pPr marL="457200" indent="-457200">
              <a:buFont typeface="+mj-lt"/>
              <a:buAutoNum type="arabicPeriod"/>
            </a:pPr>
            <a:r>
              <a:rPr lang="en-US" dirty="0" smtClean="0"/>
              <a:t>Write </a:t>
            </a:r>
            <a:r>
              <a:rPr lang="en-US" dirty="0"/>
              <a:t>the following code in </a:t>
            </a:r>
            <a:r>
              <a:rPr lang="en-US" dirty="0" err="1" smtClean="0"/>
              <a:t>Program.cs</a:t>
            </a:r>
            <a:endParaRPr lang="en-US" dirty="0" smtClean="0"/>
          </a:p>
          <a:p>
            <a:pPr marL="457200" indent="-457200">
              <a:buFont typeface="+mj-lt"/>
              <a:buAutoNum type="arabicPeriod"/>
            </a:pPr>
            <a:endParaRPr lang="en-US" dirty="0"/>
          </a:p>
          <a:p>
            <a:pPr marL="457200" indent="-457200">
              <a:buFont typeface="+mj-lt"/>
              <a:buAutoNum type="arabicPeriod"/>
            </a:pPr>
            <a:endParaRPr lang="en-US" dirty="0" smtClean="0"/>
          </a:p>
          <a:p>
            <a:pPr marL="457200" indent="-457200">
              <a:buFont typeface="+mj-lt"/>
              <a:buAutoNum type="arabicPeriod"/>
            </a:pPr>
            <a:endParaRPr lang="en-US" dirty="0"/>
          </a:p>
          <a:p>
            <a:pPr marL="544512" lvl="1" indent="0">
              <a:buNone/>
            </a:pPr>
            <a:endParaRPr lang="en-US" dirty="0" smtClean="0"/>
          </a:p>
          <a:p>
            <a:pPr marL="457200" indent="-457200">
              <a:buFont typeface="+mj-lt"/>
              <a:buAutoNum type="arabicPeriod"/>
            </a:pPr>
            <a:endParaRPr lang="en-US" dirty="0" smtClean="0"/>
          </a:p>
          <a:p>
            <a:pPr marL="457200" indent="-457200">
              <a:buFont typeface="+mj-lt"/>
              <a:buAutoNum type="arabicPeriod"/>
            </a:pPr>
            <a:endParaRPr lang="en-US" b="1" dirty="0">
              <a:solidFill>
                <a:schemeClr val="accent6"/>
              </a:solidFill>
            </a:endParaRPr>
          </a:p>
        </p:txBody>
      </p:sp>
      <p:sp>
        <p:nvSpPr>
          <p:cNvPr id="3" name="Title 2"/>
          <p:cNvSpPr>
            <a:spLocks noGrp="1"/>
          </p:cNvSpPr>
          <p:nvPr>
            <p:ph type="title"/>
          </p:nvPr>
        </p:nvSpPr>
        <p:spPr/>
        <p:txBody>
          <a:bodyPr/>
          <a:lstStyle/>
          <a:p>
            <a:r>
              <a:rPr lang="en-US" dirty="0" smtClean="0"/>
              <a:t>How to do Versioning in .NET Core Web API?</a:t>
            </a:r>
            <a:endParaRPr lang="en-US" dirty="0"/>
          </a:p>
        </p:txBody>
      </p:sp>
      <p:pic>
        <p:nvPicPr>
          <p:cNvPr id="9" name="Picture 8"/>
          <p:cNvPicPr>
            <a:picLocks noChangeAspect="1"/>
          </p:cNvPicPr>
          <p:nvPr/>
        </p:nvPicPr>
        <p:blipFill rotWithShape="1">
          <a:blip r:embed="rId2"/>
          <a:srcRect l="918" r="1"/>
          <a:stretch/>
        </p:blipFill>
        <p:spPr>
          <a:xfrm>
            <a:off x="706169" y="2732666"/>
            <a:ext cx="8006259" cy="1911762"/>
          </a:xfrm>
          <a:prstGeom prst="rect">
            <a:avLst/>
          </a:prstGeom>
        </p:spPr>
      </p:pic>
    </p:spTree>
    <p:extLst>
      <p:ext uri="{BB962C8B-B14F-4D97-AF65-F5344CB8AC3E}">
        <p14:creationId xmlns:p14="http://schemas.microsoft.com/office/powerpoint/2010/main" val="9343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a:buFont typeface="+mj-lt"/>
              <a:buAutoNum type="arabicPeriod" startAt="3"/>
            </a:pPr>
            <a:r>
              <a:rPr lang="en-US" dirty="0" smtClean="0"/>
              <a:t>Add below code at controller level</a:t>
            </a:r>
          </a:p>
          <a:p>
            <a:pPr marL="1001712" lvl="1" indent="-457200">
              <a:buFont typeface="+mj-lt"/>
              <a:buAutoNum type="arabicPeriod"/>
            </a:pPr>
            <a:endParaRPr lang="en-US" dirty="0" smtClean="0"/>
          </a:p>
          <a:p>
            <a:pPr marL="457200" indent="-457200">
              <a:buFont typeface="+mj-lt"/>
              <a:buAutoNum type="arabicPeriod" startAt="3"/>
            </a:pPr>
            <a:endParaRPr lang="en-US" dirty="0" smtClean="0"/>
          </a:p>
          <a:p>
            <a:pPr marL="457200" indent="-457200">
              <a:buFont typeface="+mj-lt"/>
              <a:buAutoNum type="arabicPeriod" startAt="3"/>
            </a:pPr>
            <a:endParaRPr lang="en-US" b="1" dirty="0">
              <a:solidFill>
                <a:schemeClr val="accent6"/>
              </a:solidFill>
            </a:endParaRPr>
          </a:p>
        </p:txBody>
      </p:sp>
      <p:sp>
        <p:nvSpPr>
          <p:cNvPr id="3" name="Title 2"/>
          <p:cNvSpPr>
            <a:spLocks noGrp="1"/>
          </p:cNvSpPr>
          <p:nvPr>
            <p:ph type="title"/>
          </p:nvPr>
        </p:nvSpPr>
        <p:spPr/>
        <p:txBody>
          <a:bodyPr/>
          <a:lstStyle/>
          <a:p>
            <a:r>
              <a:rPr lang="en-US" dirty="0" smtClean="0"/>
              <a:t>How to do Versioning in .NET Core Web API? Cont..</a:t>
            </a:r>
            <a:endParaRPr lang="en-US" dirty="0"/>
          </a:p>
        </p:txBody>
      </p:sp>
      <p:pic>
        <p:nvPicPr>
          <p:cNvPr id="10" name="Picture 9"/>
          <p:cNvPicPr>
            <a:picLocks noChangeAspect="1"/>
          </p:cNvPicPr>
          <p:nvPr/>
        </p:nvPicPr>
        <p:blipFill>
          <a:blip r:embed="rId2"/>
          <a:stretch>
            <a:fillRect/>
          </a:stretch>
        </p:blipFill>
        <p:spPr>
          <a:xfrm>
            <a:off x="660135" y="1321074"/>
            <a:ext cx="7630590" cy="3038899"/>
          </a:xfrm>
          <a:prstGeom prst="rect">
            <a:avLst/>
          </a:prstGeom>
        </p:spPr>
      </p:pic>
    </p:spTree>
    <p:extLst>
      <p:ext uri="{BB962C8B-B14F-4D97-AF65-F5344CB8AC3E}">
        <p14:creationId xmlns:p14="http://schemas.microsoft.com/office/powerpoint/2010/main" val="377162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9220</TotalTime>
  <Words>2514</Words>
  <Application>Microsoft Office PowerPoint</Application>
  <PresentationFormat>Widescreen</PresentationFormat>
  <Paragraphs>343</Paragraphs>
  <Slides>57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Segoe UI Black</vt:lpstr>
      <vt:lpstr>Wingdings 2</vt:lpstr>
      <vt:lpstr>Arial</vt:lpstr>
      <vt:lpstr>Wingdings</vt:lpstr>
      <vt:lpstr>Consolas</vt:lpstr>
      <vt:lpstr>Arial</vt:lpstr>
      <vt:lpstr>Roboto Condensed Light</vt:lpstr>
      <vt:lpstr>Roboto Condensed</vt:lpstr>
      <vt:lpstr>Calibri</vt:lpstr>
      <vt:lpstr>Wingdings 3</vt:lpstr>
      <vt:lpstr>Office Theme</vt:lpstr>
      <vt:lpstr>Unit-2  Routing, Versioning in Web API &amp; Fluent Validations</vt:lpstr>
      <vt:lpstr>PowerPoint Presentation</vt:lpstr>
      <vt:lpstr>API Versioning</vt:lpstr>
      <vt:lpstr>Intro: API Versioning</vt:lpstr>
      <vt:lpstr>What is API Versioning?</vt:lpstr>
      <vt:lpstr>What is API Versioning? Cont..</vt:lpstr>
      <vt:lpstr>Types of API Versioning</vt:lpstr>
      <vt:lpstr>How to do Versioning in .NET Core Web API?</vt:lpstr>
      <vt:lpstr>How to do Versioning in .NET Core Web API? Cont..</vt:lpstr>
      <vt:lpstr>How to do Versioning in .NET Core Web API? Cont..</vt:lpstr>
      <vt:lpstr>Output-1 : Postman</vt:lpstr>
      <vt:lpstr>Output-2 : Postman</vt:lpstr>
      <vt:lpstr>Attribute Routing</vt:lpstr>
      <vt:lpstr>Attribute Routing</vt:lpstr>
      <vt:lpstr>Attribute Routing Cont..</vt:lpstr>
      <vt:lpstr>Attribute Routing (With Parameters) Cont..</vt:lpstr>
      <vt:lpstr>Attribute Routing (With Optional Parameters) Cont..</vt:lpstr>
      <vt:lpstr>Attribute Routing (At Controller Level) Cont..</vt:lpstr>
      <vt:lpstr>How to ignore the Route Template placed at the Controller Level?</vt:lpstr>
      <vt:lpstr>Routing in Web API</vt:lpstr>
      <vt:lpstr>Routing in Web API</vt:lpstr>
      <vt:lpstr>Routing in Web API Cont..</vt:lpstr>
      <vt:lpstr>Order Property in Route</vt:lpstr>
      <vt:lpstr>Order Property in Route - Example</vt:lpstr>
      <vt:lpstr>Data Annotations</vt:lpstr>
      <vt:lpstr>Data Annotations</vt:lpstr>
      <vt:lpstr>Data Annotations Cont..</vt:lpstr>
      <vt:lpstr>Examples: Data Annotations | Validation Attributes </vt:lpstr>
      <vt:lpstr>Examples: Data Annotations | Display Attributes </vt:lpstr>
      <vt:lpstr>Examples: Data Annotations | Modelling Attributes </vt:lpstr>
      <vt:lpstr>Fluent Validation</vt:lpstr>
      <vt:lpstr>When to use Fluent Validation?</vt:lpstr>
      <vt:lpstr>Apply Fluent Validation in Given Register Form</vt:lpstr>
      <vt:lpstr>How to Use Fluent Validation in Our Project?</vt:lpstr>
      <vt:lpstr>Step – 1 | Install Package FluentValidation.AspNetCore</vt:lpstr>
      <vt:lpstr>Step – 2 | Add a new validator class for separate validation rules of particular model</vt:lpstr>
      <vt:lpstr>Step – 3 | Add validation rules in newly created class</vt:lpstr>
      <vt:lpstr>Step – 4 | Register services of fluent validation in program.cs</vt:lpstr>
      <vt:lpstr>Step – 5 | Run the Project &amp; Check in Swagger or form</vt:lpstr>
      <vt:lpstr>Step – 5 | Run the Project &amp; Check in Swagger or form Cont..</vt:lpstr>
      <vt:lpstr>Step – 5 | Run the Project &amp; Check in Swagger or form Cont..</vt:lpstr>
      <vt:lpstr>Example - 1</vt:lpstr>
      <vt:lpstr>Fluent API Basic Validators</vt:lpstr>
      <vt:lpstr>Fluent API Basic Validators Example</vt:lpstr>
      <vt:lpstr>WithName() &amp; Dependent Rules()</vt:lpstr>
      <vt:lpstr>Fluent API Number Validators</vt:lpstr>
      <vt:lpstr>Fluent API Number Validators Example</vt:lpstr>
      <vt:lpstr>Fluent String Validators</vt:lpstr>
      <vt:lpstr>Fluent String Validators Example</vt:lpstr>
      <vt:lpstr>Integrating Custom Functions with Fluent Validation</vt:lpstr>
      <vt:lpstr>Date Time Validation Example</vt:lpstr>
      <vt:lpstr>Conditional Validation using Fluent Validation</vt:lpstr>
      <vt:lpstr>When() &amp; Unless() Example</vt:lpstr>
      <vt:lpstr>ForEach() = Apply a rule to each element in a collection</vt:lpstr>
      <vt:lpstr>Cascade Modes</vt:lpstr>
      <vt:lpstr>Advantages of Fluent Validation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Shree</cp:lastModifiedBy>
  <cp:revision>733</cp:revision>
  <dcterms:created xsi:type="dcterms:W3CDTF">2020-05-01T05:09:15Z</dcterms:created>
  <dcterms:modified xsi:type="dcterms:W3CDTF">2024-02-20T05:31:33Z</dcterms:modified>
</cp:coreProperties>
</file>